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BBFC77FB-9ED0-4EC9-95AA-A1379042E64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common practice is node dating, where one or more divergences in a phylogeny are assigned ages by identifying fossils of known geological age that correspond to each divergence.</a:t>
            </a:r>
          </a:p>
          <a:p>
            <a:pPr defTabSz="457200">
              <a:lnSpc>
                <a:spcPct val="117999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This method has drawbacks:</a:t>
            </a:r>
          </a:p>
          <a:p>
            <a:pPr marL="228600" indent="-228600" defTabSz="457200">
              <a:lnSpc>
                <a:spcPct val="117999"/>
              </a:lnSpc>
              <a:buSzPct val="100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Often only the oldest fossil in a calibrated clade is used</a:t>
            </a:r>
          </a:p>
          <a:p>
            <a:pPr marL="228600" indent="-228600" defTabSz="457200">
              <a:lnSpc>
                <a:spcPct val="117999"/>
              </a:lnSpc>
              <a:buSzPct val="100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Calibration densities often ad hoc</a:t>
            </a:r>
          </a:p>
          <a:p>
            <a:pPr marL="228600" indent="-228600" defTabSz="457200">
              <a:lnSpc>
                <a:spcPct val="117999"/>
              </a:lnSpc>
              <a:buSzPct val="100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It is difficult to combine multiple independent fossil constraints</a:t>
            </a:r>
          </a:p>
          <a:p>
            <a:pPr marL="228600" indent="-228600" defTabSz="457200">
              <a:lnSpc>
                <a:spcPct val="117999"/>
              </a:lnSpc>
              <a:buSzPct val="100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Computational complexity of some methods means that only a few nodes can be calibrated (Heled and Drummond, 2012)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b="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Image"/>
          <p:cNvSpPr/>
          <p:nvPr>
            <p:ph type="pic" sz="half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9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b="0" sz="70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Image"/>
          <p:cNvSpPr/>
          <p:nvPr>
            <p:ph type="pic" sz="half" idx="13"/>
          </p:nvPr>
        </p:nvSpPr>
        <p:spPr>
          <a:xfrm>
            <a:off x="6609200" y="1696023"/>
            <a:ext cx="5234713" cy="7857208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half" idx="1"/>
          </p:nvPr>
        </p:nvSpPr>
        <p:spPr>
          <a:xfrm>
            <a:off x="1130300" y="2133600"/>
            <a:ext cx="5334000" cy="698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woColTx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"/>
          <p:cNvSpPr txBox="1"/>
          <p:nvPr>
            <p:ph type="body" sz="half" idx="13"/>
          </p:nvPr>
        </p:nvSpPr>
        <p:spPr>
          <a:xfrm>
            <a:off x="6673454" y="2273300"/>
            <a:ext cx="5681068" cy="7065174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/>
          <a:lstStyle/>
          <a:p>
            <a: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27" name="Title Text"/>
          <p:cNvSpPr txBox="1"/>
          <p:nvPr>
            <p:ph type="title"/>
          </p:nvPr>
        </p:nvSpPr>
        <p:spPr>
          <a:xfrm>
            <a:off x="647700" y="0"/>
            <a:ext cx="11709400" cy="2016195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b">
            <a:noAutofit/>
          </a:bodyPr>
          <a:lstStyle>
            <a:lvl1pPr algn="l" defTabSz="1295400">
              <a:defRPr sz="5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sz="half" idx="1"/>
          </p:nvPr>
        </p:nvSpPr>
        <p:spPr>
          <a:xfrm>
            <a:off x="647700" y="2273300"/>
            <a:ext cx="5681067" cy="7480300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/>
          <a:lstStyle>
            <a:lvl1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12014239" y="9238262"/>
            <a:ext cx="340321" cy="323553"/>
          </a:xfrm>
          <a:prstGeom prst="rect">
            <a:avLst/>
          </a:prstGeom>
        </p:spPr>
        <p:txBody>
          <a:bodyPr/>
          <a:lstStyle>
            <a:lvl1pPr algn="r" defTabSz="1295400">
              <a:buClr>
                <a:srgbClr val="000000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/>
          <p:nvPr>
            <p:ph type="title"/>
          </p:nvPr>
        </p:nvSpPr>
        <p:spPr>
          <a:xfrm>
            <a:off x="954368" y="532535"/>
            <a:ext cx="11102209" cy="21844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93000"/>
              </a:lnSpc>
              <a:defRPr sz="3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idx="1"/>
          </p:nvPr>
        </p:nvSpPr>
        <p:spPr>
          <a:xfrm>
            <a:off x="954368" y="2711836"/>
            <a:ext cx="11102209" cy="7041764"/>
          </a:xfrm>
          <a:prstGeom prst="rect">
            <a:avLst/>
          </a:prstGeom>
        </p:spPr>
        <p:txBody>
          <a:bodyPr lIns="0" tIns="0" rIns="0" bIns="0" anchor="t"/>
          <a:lstStyle>
            <a:lvl1pPr marL="431800" indent="-323850">
              <a:lnSpc>
                <a:spcPct val="93000"/>
              </a:lnSpc>
              <a:spcBef>
                <a:spcPts val="1100"/>
              </a:spcBef>
              <a:buClr>
                <a:srgbClr val="000000"/>
              </a:buClr>
              <a:buSzPct val="100000"/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863600" indent="-287337">
              <a:lnSpc>
                <a:spcPct val="93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Symbol"/>
              <a:buChar char="-"/>
              <a:defRPr sz="3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95400" indent="-215900">
              <a:lnSpc>
                <a:spcPct val="93000"/>
              </a:lnSpc>
              <a:spcBef>
                <a:spcPts val="1000"/>
              </a:spcBef>
              <a:buClr>
                <a:srgbClr val="000000"/>
              </a:buClr>
              <a:buSzPct val="45000"/>
              <a:buChar char=""/>
              <a:defRPr sz="3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727200" indent="-215900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5000"/>
              <a:buFont typeface="Symbol"/>
              <a:buChar char="-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159000" indent="-215900">
              <a:lnSpc>
                <a:spcPct val="93000"/>
              </a:lnSpc>
              <a:spcBef>
                <a:spcPts val="300"/>
              </a:spcBef>
              <a:buClr>
                <a:srgbClr val="000000"/>
              </a:buClr>
              <a:buSzPct val="45000"/>
              <a:buChar char="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6257464" y="9147328"/>
            <a:ext cx="495301" cy="517216"/>
          </a:xfrm>
          <a:prstGeom prst="rect">
            <a:avLst/>
          </a:prstGeom>
        </p:spPr>
        <p:txBody>
          <a:bodyPr/>
          <a:lstStyle>
            <a:lvl1pPr defTabSz="749300">
              <a:defRPr sz="3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146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  <a:lvl2pPr>
              <a:defRPr sz="4200"/>
            </a:lvl2pPr>
            <a:lvl3pPr>
              <a:defRPr sz="4200"/>
            </a:lvl3pPr>
            <a:lvl4pPr>
              <a:defRPr sz="4200"/>
            </a:lvl4pPr>
            <a:lvl5pPr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155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  <a:lvl2pPr>
              <a:defRPr sz="4200"/>
            </a:lvl2pPr>
            <a:lvl3pPr>
              <a:defRPr sz="4200"/>
            </a:lvl3pPr>
            <a:lvl4pPr>
              <a:defRPr sz="4200"/>
            </a:lvl4pPr>
            <a:lvl5pPr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16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  <a:lvl2pPr>
              <a:defRPr sz="4200"/>
            </a:lvl2pPr>
            <a:lvl3pPr>
              <a:defRPr sz="4200"/>
            </a:lvl3pPr>
            <a:lvl4pPr>
              <a:defRPr sz="4200"/>
            </a:lvl4pPr>
            <a:lvl5pPr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  <a:lvl2pPr>
              <a:defRPr sz="4200">
                <a:solidFill>
                  <a:srgbClr val="FFFFFF"/>
                </a:solidFill>
              </a:defRPr>
            </a:lvl2pPr>
            <a:lvl3pPr>
              <a:defRPr sz="4200">
                <a:solidFill>
                  <a:srgbClr val="FFFFFF"/>
                </a:solidFill>
              </a:defRPr>
            </a:lvl3pPr>
            <a:lvl4pPr>
              <a:defRPr sz="4200">
                <a:solidFill>
                  <a:srgbClr val="FFFFFF"/>
                </a:solidFill>
              </a:defRPr>
            </a:lvl4pPr>
            <a:lvl5pPr>
              <a:defRPr sz="4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182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  <a:lvl2pPr>
              <a:defRPr sz="4200"/>
            </a:lvl2pPr>
            <a:lvl3pPr>
              <a:defRPr sz="4200"/>
            </a:lvl3pPr>
            <a:lvl4pPr>
              <a:defRPr sz="4200"/>
            </a:lvl4pPr>
            <a:lvl5pPr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"/>
          <p:cNvSpPr/>
          <p:nvPr/>
        </p:nvSpPr>
        <p:spPr>
          <a:xfrm>
            <a:off x="0" y="0"/>
            <a:ext cx="12992100" cy="1524000"/>
          </a:xfrm>
          <a:prstGeom prst="rect">
            <a:avLst/>
          </a:prstGeom>
          <a:solidFill>
            <a:srgbClr val="A8C6F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</a:p>
        </p:txBody>
      </p:sp>
      <p:sp>
        <p:nvSpPr>
          <p:cNvPr id="191" name="Title Text"/>
          <p:cNvSpPr txBox="1"/>
          <p:nvPr>
            <p:ph type="title"/>
          </p:nvPr>
        </p:nvSpPr>
        <p:spPr>
          <a:xfrm>
            <a:off x="152400" y="127000"/>
            <a:ext cx="12700000" cy="1270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2" name="Body Level One…"/>
          <p:cNvSpPr txBox="1"/>
          <p:nvPr>
            <p:ph type="body" idx="1"/>
          </p:nvPr>
        </p:nvSpPr>
        <p:spPr>
          <a:xfrm>
            <a:off x="787400" y="2451100"/>
            <a:ext cx="11430000" cy="635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/>
          <p:nvPr/>
        </p:nvSpPr>
        <p:spPr>
          <a:xfrm>
            <a:off x="0" y="0"/>
            <a:ext cx="12992100" cy="1524000"/>
          </a:xfrm>
          <a:prstGeom prst="rect">
            <a:avLst/>
          </a:prstGeom>
          <a:solidFill>
            <a:srgbClr val="A8C6F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</a:p>
        </p:txBody>
      </p:sp>
      <p:sp>
        <p:nvSpPr>
          <p:cNvPr id="201" name="Image"/>
          <p:cNvSpPr/>
          <p:nvPr>
            <p:ph type="pic" idx="13"/>
          </p:nvPr>
        </p:nvSpPr>
        <p:spPr>
          <a:xfrm>
            <a:off x="6591300" y="1138380"/>
            <a:ext cx="5969009" cy="895937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202" name="Title Text"/>
          <p:cNvSpPr txBox="1"/>
          <p:nvPr>
            <p:ph type="title"/>
          </p:nvPr>
        </p:nvSpPr>
        <p:spPr>
          <a:xfrm>
            <a:off x="152400" y="139700"/>
            <a:ext cx="12700000" cy="1270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3" name="Body Level One…"/>
          <p:cNvSpPr txBox="1"/>
          <p:nvPr>
            <p:ph type="body" sz="half" idx="1"/>
          </p:nvPr>
        </p:nvSpPr>
        <p:spPr>
          <a:xfrm>
            <a:off x="393700" y="2451100"/>
            <a:ext cx="5969000" cy="6350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812120" indent="-494620">
              <a:spcBef>
                <a:spcPts val="2000"/>
              </a:spcBef>
            </a:lvl1pPr>
            <a:lvl2pPr marL="1256620" indent="-494620">
              <a:spcBef>
                <a:spcPts val="2000"/>
              </a:spcBef>
            </a:lvl2pPr>
            <a:lvl3pPr marL="1701120" indent="-494620">
              <a:spcBef>
                <a:spcPts val="2000"/>
              </a:spcBef>
            </a:lvl3pPr>
            <a:lvl4pPr marL="2145620" indent="-494620">
              <a:spcBef>
                <a:spcPts val="2000"/>
              </a:spcBef>
            </a:lvl4pPr>
            <a:lvl5pPr marL="2590120" indent="-494620">
              <a:spcBef>
                <a:spcPts val="20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/>
          <p:nvPr>
            <p:ph type="title"/>
          </p:nvPr>
        </p:nvSpPr>
        <p:spPr>
          <a:xfrm>
            <a:off x="647700" y="0"/>
            <a:ext cx="11709400" cy="2016195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b">
            <a:noAutofit/>
          </a:bodyPr>
          <a:lstStyle>
            <a:lvl1pPr algn="l" defTabSz="1295400">
              <a:defRPr sz="5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2" name="Body Level One…"/>
          <p:cNvSpPr txBox="1"/>
          <p:nvPr>
            <p:ph type="body" idx="1"/>
          </p:nvPr>
        </p:nvSpPr>
        <p:spPr>
          <a:xfrm>
            <a:off x="647700" y="2273300"/>
            <a:ext cx="11709400" cy="7480300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/>
          <a:lstStyle>
            <a:lvl1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1056639" indent="-408939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625600" indent="-33020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2273300" indent="-31750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12014239" y="9238262"/>
            <a:ext cx="340321" cy="323553"/>
          </a:xfrm>
          <a:prstGeom prst="rect">
            <a:avLst/>
          </a:prstGeom>
        </p:spPr>
        <p:txBody>
          <a:bodyPr/>
          <a:lstStyle>
            <a:lvl1pPr algn="r" defTabSz="1295400">
              <a:buClr>
                <a:srgbClr val="000000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woColTx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"/>
          <p:cNvSpPr txBox="1"/>
          <p:nvPr>
            <p:ph type="body" sz="half" idx="13"/>
          </p:nvPr>
        </p:nvSpPr>
        <p:spPr>
          <a:xfrm>
            <a:off x="6673454" y="2273300"/>
            <a:ext cx="5681068" cy="7065174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/>
          <a:lstStyle/>
          <a:p>
            <a: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1" name="Title Text"/>
          <p:cNvSpPr txBox="1"/>
          <p:nvPr>
            <p:ph type="title"/>
          </p:nvPr>
        </p:nvSpPr>
        <p:spPr>
          <a:xfrm>
            <a:off x="647700" y="0"/>
            <a:ext cx="11709400" cy="2016195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b">
            <a:noAutofit/>
          </a:bodyPr>
          <a:lstStyle>
            <a:lvl1pPr algn="l" defTabSz="1295400">
              <a:defRPr sz="5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2" name="Body Level One…"/>
          <p:cNvSpPr txBox="1"/>
          <p:nvPr>
            <p:ph type="body" sz="half" idx="1"/>
          </p:nvPr>
        </p:nvSpPr>
        <p:spPr>
          <a:xfrm>
            <a:off x="647700" y="2273300"/>
            <a:ext cx="5681067" cy="7480300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/>
          <a:lstStyle>
            <a:lvl1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>
            <a:off x="12014239" y="9238262"/>
            <a:ext cx="340321" cy="323553"/>
          </a:xfrm>
          <a:prstGeom prst="rect">
            <a:avLst/>
          </a:prstGeom>
        </p:spPr>
        <p:txBody>
          <a:bodyPr/>
          <a:lstStyle>
            <a:lvl1pPr algn="r" defTabSz="1295400">
              <a:buClr>
                <a:srgbClr val="000000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woColTx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"/>
          <p:cNvSpPr txBox="1"/>
          <p:nvPr>
            <p:ph type="body" sz="half" idx="13"/>
          </p:nvPr>
        </p:nvSpPr>
        <p:spPr>
          <a:xfrm>
            <a:off x="6673454" y="2273300"/>
            <a:ext cx="5681068" cy="7065174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/>
          <a:lstStyle/>
          <a:p>
            <a: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1" name="Title Text"/>
          <p:cNvSpPr txBox="1"/>
          <p:nvPr>
            <p:ph type="title"/>
          </p:nvPr>
        </p:nvSpPr>
        <p:spPr>
          <a:xfrm>
            <a:off x="647700" y="0"/>
            <a:ext cx="11709400" cy="2016195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b">
            <a:noAutofit/>
          </a:bodyPr>
          <a:lstStyle>
            <a:lvl1pPr algn="l" defTabSz="1295400">
              <a:defRPr sz="5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2" name="Body Level One…"/>
          <p:cNvSpPr txBox="1"/>
          <p:nvPr>
            <p:ph type="body" sz="half" idx="1"/>
          </p:nvPr>
        </p:nvSpPr>
        <p:spPr>
          <a:xfrm>
            <a:off x="647700" y="2273300"/>
            <a:ext cx="5681067" cy="7480300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/>
          <a:lstStyle>
            <a:lvl1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xfrm>
            <a:off x="12014239" y="9238262"/>
            <a:ext cx="340321" cy="323553"/>
          </a:xfrm>
          <a:prstGeom prst="rect">
            <a:avLst/>
          </a:prstGeom>
        </p:spPr>
        <p:txBody>
          <a:bodyPr/>
          <a:lstStyle>
            <a:lvl1pPr algn="r" defTabSz="1295400">
              <a:buClr>
                <a:srgbClr val="000000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woColT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"/>
          <p:cNvSpPr txBox="1"/>
          <p:nvPr>
            <p:ph type="body" sz="half" idx="13"/>
          </p:nvPr>
        </p:nvSpPr>
        <p:spPr>
          <a:xfrm>
            <a:off x="6673454" y="2273300"/>
            <a:ext cx="5681068" cy="7065174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/>
          <a:lstStyle/>
          <a:p>
            <a: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1" name="Title Text"/>
          <p:cNvSpPr txBox="1"/>
          <p:nvPr>
            <p:ph type="title"/>
          </p:nvPr>
        </p:nvSpPr>
        <p:spPr>
          <a:xfrm>
            <a:off x="647700" y="0"/>
            <a:ext cx="11709400" cy="2016195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b">
            <a:noAutofit/>
          </a:bodyPr>
          <a:lstStyle>
            <a:lvl1pPr algn="l" defTabSz="1295400">
              <a:defRPr sz="5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half" idx="1"/>
          </p:nvPr>
        </p:nvSpPr>
        <p:spPr>
          <a:xfrm>
            <a:off x="647700" y="2273300"/>
            <a:ext cx="5681067" cy="7480300"/>
          </a:xfrm>
          <a:prstGeom prst="rect">
            <a:avLst/>
          </a:prstGeom>
          <a:ln w="9525">
            <a:round/>
          </a:ln>
        </p:spPr>
        <p:txBody>
          <a:bodyPr lIns="88900" tIns="88900" rIns="88900" bIns="88900" anchor="t"/>
          <a:lstStyle>
            <a:lvl1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indent="0" defTabSz="1295400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12014239" y="9238262"/>
            <a:ext cx="340321" cy="323553"/>
          </a:xfrm>
          <a:prstGeom prst="rect">
            <a:avLst/>
          </a:prstGeom>
        </p:spPr>
        <p:txBody>
          <a:bodyPr/>
          <a:lstStyle>
            <a:lvl1pPr algn="r" defTabSz="1295400">
              <a:buClr>
                <a:srgbClr val="000000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Text"/>
          <p:cNvSpPr txBox="1"/>
          <p:nvPr>
            <p:ph type="title"/>
          </p:nvPr>
        </p:nvSpPr>
        <p:spPr>
          <a:xfrm>
            <a:off x="650239" y="-1"/>
            <a:ext cx="11704322" cy="2016196"/>
          </a:xfrm>
          <a:prstGeom prst="rect">
            <a:avLst/>
          </a:prstGeom>
        </p:spPr>
        <p:txBody>
          <a:bodyPr lIns="130026" tIns="130026" rIns="130026" bIns="130026" anchor="b">
            <a:noAutofit/>
          </a:bodyPr>
          <a:lstStyle>
            <a:lvl1pPr algn="l" defTabSz="914400">
              <a:defRPr sz="5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1" name="Body Level One…"/>
          <p:cNvSpPr txBox="1"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0" indent="0" defTabSz="914400">
              <a:spcBef>
                <a:spcPts val="0"/>
              </a:spcBef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0" indent="457200" defTabSz="914400">
              <a:spcBef>
                <a:spcPts val="0"/>
              </a:spcBef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0" indent="914400" defTabSz="914400">
              <a:spcBef>
                <a:spcPts val="0"/>
              </a:spcBef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0" indent="1371600" defTabSz="914400">
              <a:spcBef>
                <a:spcPts val="0"/>
              </a:spcBef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indent="0" defTabSz="914400">
              <a:spcBef>
                <a:spcPts val="0"/>
              </a:spcBef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9320107" y="8779792"/>
            <a:ext cx="3034454" cy="5207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woColT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 txBox="1"/>
          <p:nvPr>
            <p:ph type="body" sz="half" idx="13"/>
          </p:nvPr>
        </p:nvSpPr>
        <p:spPr>
          <a:xfrm>
            <a:off x="6673453" y="2275839"/>
            <a:ext cx="5681068" cy="7065175"/>
          </a:xfrm>
          <a:prstGeom prst="rect">
            <a:avLst/>
          </a:prstGeom>
          <a:ln>
            <a:round/>
          </a:ln>
        </p:spPr>
        <p:txBody>
          <a:bodyPr lIns="126435" tIns="126435" rIns="126435" bIns="126435" anchor="t"/>
          <a:lstStyle/>
          <a:p>
            <a:pPr marL="0" indent="0" defTabSz="914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60" name="Title Text"/>
          <p:cNvSpPr txBox="1"/>
          <p:nvPr>
            <p:ph type="title"/>
          </p:nvPr>
        </p:nvSpPr>
        <p:spPr>
          <a:xfrm>
            <a:off x="650239" y="-1"/>
            <a:ext cx="11704322" cy="2016196"/>
          </a:xfrm>
          <a:prstGeom prst="rect">
            <a:avLst/>
          </a:prstGeom>
          <a:ln>
            <a:round/>
          </a:ln>
        </p:spPr>
        <p:txBody>
          <a:bodyPr lIns="126435" tIns="126435" rIns="126435" bIns="126435" anchor="b">
            <a:noAutofit/>
          </a:bodyPr>
          <a:lstStyle>
            <a:lvl1pPr algn="l" defTabSz="914400">
              <a:defRPr sz="5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1" name="Body Level One…"/>
          <p:cNvSpPr txBox="1"/>
          <p:nvPr>
            <p:ph type="body" sz="half" idx="1"/>
          </p:nvPr>
        </p:nvSpPr>
        <p:spPr>
          <a:xfrm>
            <a:off x="650239" y="2275839"/>
            <a:ext cx="5681068" cy="7477761"/>
          </a:xfrm>
          <a:prstGeom prst="rect">
            <a:avLst/>
          </a:prstGeom>
          <a:ln>
            <a:round/>
          </a:ln>
        </p:spPr>
        <p:txBody>
          <a:bodyPr lIns="126435" tIns="126435" rIns="126435" bIns="126435" anchor="t"/>
          <a:lstStyle>
            <a:lvl1pPr marL="0" indent="0" defTabSz="914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0" indent="0" defTabSz="914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0" indent="0" defTabSz="914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0" indent="0" defTabSz="914400">
              <a:spcBef>
                <a:spcPts val="0"/>
              </a:spcBef>
              <a:buClr>
                <a:srgbClr val="000000"/>
              </a:buClr>
              <a:buSzTx/>
              <a:buNone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indent="0" defTabSz="914400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xfrm>
            <a:off x="11971341" y="9162062"/>
            <a:ext cx="383219" cy="366451"/>
          </a:xfrm>
          <a:prstGeom prst="rect">
            <a:avLst/>
          </a:prstGeom>
        </p:spPr>
        <p:txBody>
          <a:bodyPr lIns="72248" tIns="72248" rIns="72248" bIns="72248"/>
          <a:lstStyle>
            <a:lvl1pPr algn="r" defTabSz="914400">
              <a:buClr>
                <a:srgbClr val="000000"/>
              </a:buClr>
              <a:defRPr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0"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0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44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/>
          <p:nvPr>
            <p:ph type="body" idx="1"/>
          </p:nvPr>
        </p:nvSpPr>
        <p:spPr>
          <a:xfrm>
            <a:off x="787400" y="1066800"/>
            <a:ext cx="11430000" cy="76200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0"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9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44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lide Number"/>
          <p:cNvSpPr txBox="1"/>
          <p:nvPr>
            <p:ph type="sldNum" sz="quarter" idx="2"/>
          </p:nvPr>
        </p:nvSpPr>
        <p:spPr>
          <a:xfrm>
            <a:off x="8414870" y="7837144"/>
            <a:ext cx="2677460" cy="336702"/>
          </a:xfrm>
          <a:prstGeom prst="rect">
            <a:avLst/>
          </a:prstGeom>
        </p:spPr>
        <p:txBody>
          <a:bodyPr wrap="square" lIns="57374" tIns="57374" rIns="57374" bIns="57374"/>
          <a:lstStyle>
            <a:lvl1pPr algn="r" defTabSz="914400">
              <a:defRPr sz="1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0"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5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44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0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11957539" y="8882098"/>
            <a:ext cx="397021" cy="389270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152400" y="152400"/>
            <a:ext cx="12700000" cy="1524000"/>
          </a:xfrm>
          <a:prstGeom prst="rect">
            <a:avLst/>
          </a:prstGeom>
        </p:spPr>
        <p:txBody>
          <a:bodyPr/>
          <a:lstStyle>
            <a:lvl1pPr>
              <a:defRPr b="0"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1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44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33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>
              <a:spcBef>
                <a:spcPts val="42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xfrm>
            <a:off x="12445898" y="92646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0"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0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469900" y="2971800"/>
            <a:ext cx="12065000" cy="381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Image"/>
          <p:cNvSpPr/>
          <p:nvPr>
            <p:ph type="pic" sz="half" idx="13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sz="half" idx="13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z="8400"/>
            </a:lvl1pPr>
          </a:lstStyle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sz="half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b="0" sz="70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69900" y="63500"/>
            <a:ext cx="1206500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87400" y="2133600"/>
            <a:ext cx="11430000" cy="698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defRPr sz="18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9pPr>
    </p:titleStyle>
    <p:bodyStyle>
      <a:lvl1pPr marL="889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1pPr>
      <a:lvl2pPr marL="1333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2pPr>
      <a:lvl3pPr marL="1778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3pPr>
      <a:lvl4pPr marL="2222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4pPr>
      <a:lvl5pPr marL="2667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5pPr>
      <a:lvl6pPr marL="30226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6pPr>
      <a:lvl7pPr marL="33782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7pPr>
      <a:lvl8pPr marL="37338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8pPr>
      <a:lvl9pPr marL="40894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Relationship Id="rId4" Type="http://schemas.openxmlformats.org/officeDocument/2006/relationships/image" Target="../media/image3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8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1.gif"/><Relationship Id="rId5" Type="http://schemas.openxmlformats.org/officeDocument/2006/relationships/image" Target="../media/image9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Darwin’s Computer"/>
          <p:cNvSpPr txBox="1"/>
          <p:nvPr>
            <p:ph type="ctrTitle"/>
          </p:nvPr>
        </p:nvSpPr>
        <p:spPr>
          <a:xfrm>
            <a:off x="814718" y="12700"/>
            <a:ext cx="11400764" cy="1535107"/>
          </a:xfrm>
          <a:prstGeom prst="rect">
            <a:avLst/>
          </a:prstGeom>
        </p:spPr>
        <p:txBody>
          <a:bodyPr/>
          <a:lstStyle/>
          <a:p>
            <a:pPr>
              <a:defRPr b="1" sz="8400">
                <a:latin typeface="Helvetica"/>
                <a:ea typeface="Helvetica"/>
                <a:cs typeface="Helvetica"/>
                <a:sym typeface="Helvetica"/>
              </a:defRPr>
            </a:pPr>
            <a:r>
              <a:t>Darwin’s </a:t>
            </a:r>
            <a:r>
              <a:rPr b="0"/>
              <a:t>Computer</a:t>
            </a:r>
          </a:p>
        </p:txBody>
      </p:sp>
      <p:pic>
        <p:nvPicPr>
          <p:cNvPr id="330" name="Charles_Darwin_by_G_Richmond.jpg" descr="Charles_Darwin_by_G_Richmo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420" y="2903594"/>
            <a:ext cx="3410312" cy="5145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0" name="Group"/>
          <p:cNvGrpSpPr/>
          <p:nvPr/>
        </p:nvGrpSpPr>
        <p:grpSpPr>
          <a:xfrm>
            <a:off x="4739002" y="2076578"/>
            <a:ext cx="7815626" cy="6799564"/>
            <a:chOff x="0" y="0"/>
            <a:chExt cx="7815625" cy="6799563"/>
          </a:xfrm>
        </p:grpSpPr>
        <p:pic>
          <p:nvPicPr>
            <p:cNvPr id="331" name="Origin_of_Species.pdf" descr="Origin_of_Species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164" t="23023" r="50858" b="18523"/>
            <a:stretch>
              <a:fillRect/>
            </a:stretch>
          </p:blipFill>
          <p:spPr>
            <a:xfrm>
              <a:off x="0" y="98971"/>
              <a:ext cx="7596106" cy="6581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Rectangle"/>
            <p:cNvSpPr/>
            <p:nvPr/>
          </p:nvSpPr>
          <p:spPr>
            <a:xfrm>
              <a:off x="6117609" y="5074981"/>
              <a:ext cx="349260" cy="5358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</a:p>
          </p:txBody>
        </p:sp>
        <p:sp>
          <p:nvSpPr>
            <p:cNvPr id="333" name="Rectangle"/>
            <p:cNvSpPr/>
            <p:nvPr/>
          </p:nvSpPr>
          <p:spPr>
            <a:xfrm>
              <a:off x="6117609" y="5638868"/>
              <a:ext cx="349260" cy="5358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</a:p>
          </p:txBody>
        </p:sp>
        <p:sp>
          <p:nvSpPr>
            <p:cNvPr id="334" name="Rectangle"/>
            <p:cNvSpPr/>
            <p:nvPr/>
          </p:nvSpPr>
          <p:spPr>
            <a:xfrm>
              <a:off x="5420371" y="5638868"/>
              <a:ext cx="349260" cy="5358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</a:p>
          </p:txBody>
        </p:sp>
        <p:sp>
          <p:nvSpPr>
            <p:cNvPr id="335" name="Rectangle"/>
            <p:cNvSpPr/>
            <p:nvPr/>
          </p:nvSpPr>
          <p:spPr>
            <a:xfrm>
              <a:off x="5469901" y="5074981"/>
              <a:ext cx="349260" cy="5358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</a:p>
          </p:txBody>
        </p:sp>
        <p:sp>
          <p:nvSpPr>
            <p:cNvPr id="336" name="Rectangle"/>
            <p:cNvSpPr/>
            <p:nvPr/>
          </p:nvSpPr>
          <p:spPr>
            <a:xfrm>
              <a:off x="6117609" y="4511094"/>
              <a:ext cx="349260" cy="5358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</a:p>
          </p:txBody>
        </p:sp>
        <p:sp>
          <p:nvSpPr>
            <p:cNvPr id="337" name="Rectangle"/>
            <p:cNvSpPr/>
            <p:nvPr/>
          </p:nvSpPr>
          <p:spPr>
            <a:xfrm>
              <a:off x="4768853" y="5638868"/>
              <a:ext cx="349260" cy="5358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</a:p>
          </p:txBody>
        </p:sp>
        <p:sp>
          <p:nvSpPr>
            <p:cNvPr id="338" name="Rectangle"/>
            <p:cNvSpPr/>
            <p:nvPr/>
          </p:nvSpPr>
          <p:spPr>
            <a:xfrm>
              <a:off x="7401594" y="0"/>
              <a:ext cx="349260" cy="5358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</a:p>
          </p:txBody>
        </p:sp>
        <p:sp>
          <p:nvSpPr>
            <p:cNvPr id="339" name="Rectangle"/>
            <p:cNvSpPr/>
            <p:nvPr/>
          </p:nvSpPr>
          <p:spPr>
            <a:xfrm>
              <a:off x="4768853" y="6263716"/>
              <a:ext cx="3046773" cy="5358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</a:p>
          </p:txBody>
        </p:sp>
      </p:grpSp>
      <p:sp>
        <p:nvSpPr>
          <p:cNvPr id="341" name="Detail from the only illustration in the Origin of Species (Darwin, 1859)"/>
          <p:cNvSpPr txBox="1"/>
          <p:nvPr/>
        </p:nvSpPr>
        <p:spPr>
          <a:xfrm>
            <a:off x="3420541" y="9213849"/>
            <a:ext cx="95165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2400"/>
            </a:pPr>
            <a:r>
              <a:t>Detail from the only illustration in the </a:t>
            </a:r>
            <a:r>
              <a:rPr i="1"/>
              <a:t>Origin of Species</a:t>
            </a:r>
            <a:r>
              <a:t> (Darwin, 1859)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he posterior distribution on Darwin’s Finches"/>
          <p:cNvSpPr txBox="1"/>
          <p:nvPr>
            <p:ph type="title"/>
          </p:nvPr>
        </p:nvSpPr>
        <p:spPr>
          <a:xfrm>
            <a:off x="469900" y="76200"/>
            <a:ext cx="12065000" cy="1270000"/>
          </a:xfrm>
          <a:prstGeom prst="rect">
            <a:avLst/>
          </a:prstGeom>
        </p:spPr>
        <p:txBody>
          <a:bodyPr/>
          <a:lstStyle>
            <a:lvl1pPr defTabSz="420624">
              <a:defRPr b="0" sz="4608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The posterior distribution on Darwin’s Finches</a:t>
            </a:r>
          </a:p>
        </p:txBody>
      </p:sp>
      <p:pic>
        <p:nvPicPr>
          <p:cNvPr id="372" name="FinchPosteriorPNG.png" descr="FinchPosterior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900" y="1400143"/>
            <a:ext cx="6985000" cy="65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his posterior probability distribution was computed using Markov chain Monte Carlo implemented in the BEAST software package (Drummond et al, 2012)."/>
          <p:cNvSpPr txBox="1"/>
          <p:nvPr/>
        </p:nvSpPr>
        <p:spPr>
          <a:xfrm>
            <a:off x="711200" y="8001000"/>
            <a:ext cx="11582400" cy="157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spcBef>
                <a:spcPts val="240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This posterior probability distribution was computed using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Markov chain Monte Carlo</a:t>
            </a:r>
            <a:r>
              <a:t> implemented in the BEAST software package (Drummond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et al</a:t>
            </a:r>
            <a:r>
              <a:t>, 2012).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he posterior distribution of larger tre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b="0" sz="537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posterior distribution of larger trees</a:t>
            </a:r>
          </a:p>
        </p:txBody>
      </p:sp>
      <p:pic>
        <p:nvPicPr>
          <p:cNvPr id="376" name="densitreespace.png" descr="densitreespace.png"/>
          <p:cNvPicPr>
            <a:picLocks noChangeAspect="1"/>
          </p:cNvPicPr>
          <p:nvPr/>
        </p:nvPicPr>
        <p:blipFill>
          <a:blip r:embed="rId2">
            <a:extLst/>
          </a:blip>
          <a:srcRect l="4356" t="5865" r="1584" b="2374"/>
          <a:stretch>
            <a:fillRect/>
          </a:stretch>
        </p:blipFill>
        <p:spPr>
          <a:xfrm>
            <a:off x="469900" y="1308100"/>
            <a:ext cx="12065000" cy="834390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Produced using DensiTree (Bouckaert, 2012)"/>
          <p:cNvSpPr txBox="1"/>
          <p:nvPr/>
        </p:nvSpPr>
        <p:spPr>
          <a:xfrm>
            <a:off x="-13624" y="9300216"/>
            <a:ext cx="5302610" cy="417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3097">
              <a:spcBef>
                <a:spcPts val="1600"/>
              </a:spcBef>
              <a:defRPr sz="2208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/>
            <a:r>
              <a:t>Produced using DensiTree (Bouckaert, 2012)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Elaborations of the phylogenetic model"/>
          <p:cNvSpPr txBox="1"/>
          <p:nvPr>
            <p:ph type="title"/>
          </p:nvPr>
        </p:nvSpPr>
        <p:spPr>
          <a:xfrm>
            <a:off x="377031" y="63500"/>
            <a:ext cx="12065001" cy="1270000"/>
          </a:xfrm>
          <a:prstGeom prst="rect">
            <a:avLst/>
          </a:prstGeom>
        </p:spPr>
        <p:txBody>
          <a:bodyPr/>
          <a:lstStyle>
            <a:lvl1pPr defTabSz="490727">
              <a:defRPr b="0" sz="5376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Elaborations of the phylogenetic model</a:t>
            </a:r>
          </a:p>
        </p:txBody>
      </p:sp>
      <p:sp>
        <p:nvSpPr>
          <p:cNvPr id="380" name="p(T|D) ∝ Pr(D|T) p(T)"/>
          <p:cNvSpPr txBox="1"/>
          <p:nvPr/>
        </p:nvSpPr>
        <p:spPr>
          <a:xfrm>
            <a:off x="1816100" y="2413000"/>
            <a:ext cx="6642100" cy="160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 defTabSz="584200">
              <a:spcBef>
                <a:spcPts val="2400"/>
              </a:spcBef>
              <a:defRPr b="1" sz="4800"/>
            </a:pP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t>|D) </a:t>
            </a:r>
            <a:r>
              <a:rPr sz="8000"/>
              <a:t>∝</a:t>
            </a:r>
            <a:r>
              <a:t> Pr(D|</a:t>
            </a:r>
            <a:r>
              <a:rPr i="1"/>
              <a:t>T</a:t>
            </a:r>
            <a:r>
              <a:t>) </a:t>
            </a: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t>)</a:t>
            </a:r>
          </a:p>
        </p:txBody>
      </p:sp>
      <p:sp>
        <p:nvSpPr>
          <p:cNvPr id="381" name="p(T,Q|D) ∝ Pr(D|T,Q) p(T) p(Q)"/>
          <p:cNvSpPr txBox="1"/>
          <p:nvPr/>
        </p:nvSpPr>
        <p:spPr>
          <a:xfrm>
            <a:off x="887588" y="4013200"/>
            <a:ext cx="10350501" cy="160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 defTabSz="584200">
              <a:spcBef>
                <a:spcPts val="2400"/>
              </a:spcBef>
              <a:defRPr b="1" sz="4800"/>
            </a:pP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rPr>
                <a:solidFill>
                  <a:srgbClr val="77BB41"/>
                </a:solidFill>
              </a:rPr>
              <a:t>,</a:t>
            </a:r>
            <a:r>
              <a:rPr i="1">
                <a:solidFill>
                  <a:srgbClr val="77BB41"/>
                </a:solidFill>
              </a:rPr>
              <a:t>Q</a:t>
            </a:r>
            <a:r>
              <a:t>|D) </a:t>
            </a:r>
            <a:r>
              <a:rPr sz="8000"/>
              <a:t>∝</a:t>
            </a:r>
            <a:r>
              <a:t> Pr(D|</a:t>
            </a:r>
            <a:r>
              <a:rPr i="1"/>
              <a:t>T</a:t>
            </a:r>
            <a:r>
              <a:rPr>
                <a:solidFill>
                  <a:srgbClr val="77BB41"/>
                </a:solidFill>
              </a:rPr>
              <a:t>,</a:t>
            </a:r>
            <a:r>
              <a:rPr i="1">
                <a:solidFill>
                  <a:srgbClr val="77BB41"/>
                </a:solidFill>
              </a:rPr>
              <a:t>Q</a:t>
            </a:r>
            <a:r>
              <a:t>) </a:t>
            </a: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t>) </a:t>
            </a:r>
            <a:r>
              <a:rPr i="1">
                <a:solidFill>
                  <a:srgbClr val="77BB41"/>
                </a:solidFill>
              </a:rPr>
              <a:t>p</a:t>
            </a:r>
            <a:r>
              <a:rPr>
                <a:solidFill>
                  <a:srgbClr val="77BB41"/>
                </a:solidFill>
              </a:rPr>
              <a:t>(</a:t>
            </a:r>
            <a:r>
              <a:rPr i="1">
                <a:solidFill>
                  <a:srgbClr val="77BB41"/>
                </a:solidFill>
              </a:rPr>
              <a:t>Q</a:t>
            </a:r>
            <a:r>
              <a:rPr>
                <a:solidFill>
                  <a:srgbClr val="77BB41"/>
                </a:solidFill>
              </a:rPr>
              <a:t>)</a:t>
            </a:r>
          </a:p>
        </p:txBody>
      </p:sp>
      <p:sp>
        <p:nvSpPr>
          <p:cNvPr id="382" name="p(T,Q,Θ|D) ∝ Pr(D|T,Q) p(T|Θ) p(Q) p(Θ)"/>
          <p:cNvSpPr txBox="1"/>
          <p:nvPr/>
        </p:nvSpPr>
        <p:spPr>
          <a:xfrm>
            <a:off x="254000" y="5889625"/>
            <a:ext cx="12311063" cy="160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 defTabSz="584200">
              <a:spcBef>
                <a:spcPts val="2400"/>
              </a:spcBef>
              <a:defRPr b="1" sz="4800"/>
            </a:pP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t>,</a:t>
            </a:r>
            <a:r>
              <a:rPr i="1"/>
              <a:t>Q</a:t>
            </a:r>
            <a:r>
              <a:rPr>
                <a:solidFill>
                  <a:srgbClr val="0061FF"/>
                </a:solidFill>
              </a:rPr>
              <a:t>,Θ</a:t>
            </a:r>
            <a:r>
              <a:t>|D) </a:t>
            </a:r>
            <a:r>
              <a:rPr sz="8000"/>
              <a:t>∝</a:t>
            </a:r>
            <a:r>
              <a:t> Pr(D|</a:t>
            </a:r>
            <a:r>
              <a:rPr i="1"/>
              <a:t>T</a:t>
            </a:r>
            <a:r>
              <a:t>,</a:t>
            </a:r>
            <a:r>
              <a:rPr i="1"/>
              <a:t>Q</a:t>
            </a:r>
            <a:r>
              <a:t>) </a:t>
            </a: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rPr>
                <a:solidFill>
                  <a:srgbClr val="0061FF"/>
                </a:solidFill>
              </a:rPr>
              <a:t>|</a:t>
            </a:r>
            <a:r>
              <a:rPr>
                <a:solidFill>
                  <a:srgbClr val="0061FF"/>
                </a:solidFill>
              </a:rPr>
              <a:t>Θ</a:t>
            </a:r>
            <a:r>
              <a:t>) </a:t>
            </a:r>
            <a:r>
              <a:rPr i="1"/>
              <a:t>p</a:t>
            </a:r>
            <a:r>
              <a:t>(</a:t>
            </a:r>
            <a:r>
              <a:rPr i="1"/>
              <a:t>Q</a:t>
            </a:r>
            <a:r>
              <a:t>)</a:t>
            </a:r>
            <a:r>
              <a:rPr i="1">
                <a:solidFill>
                  <a:srgbClr val="77BB41"/>
                </a:solidFill>
              </a:rPr>
              <a:t> </a:t>
            </a:r>
            <a:r>
              <a:rPr i="1">
                <a:solidFill>
                  <a:srgbClr val="0061FF"/>
                </a:solidFill>
              </a:rPr>
              <a:t>p</a:t>
            </a:r>
            <a:r>
              <a:rPr>
                <a:solidFill>
                  <a:srgbClr val="0061FF"/>
                </a:solidFill>
              </a:rPr>
              <a:t>(Θ)</a:t>
            </a:r>
          </a:p>
        </p:txBody>
      </p:sp>
      <p:sp>
        <p:nvSpPr>
          <p:cNvPr id="383" name="Basic model: (posterior proportional to likelihood x prior)"/>
          <p:cNvSpPr txBox="1"/>
          <p:nvPr/>
        </p:nvSpPr>
        <p:spPr>
          <a:xfrm>
            <a:off x="380522" y="2222500"/>
            <a:ext cx="109601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Basic model: (posterior proportional to likelihood x prior)</a:t>
            </a:r>
          </a:p>
        </p:txBody>
      </p:sp>
      <p:sp>
        <p:nvSpPr>
          <p:cNvPr id="384" name="Substitution model:"/>
          <p:cNvSpPr txBox="1"/>
          <p:nvPr/>
        </p:nvSpPr>
        <p:spPr>
          <a:xfrm>
            <a:off x="483055" y="3810000"/>
            <a:ext cx="42672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Substitution model:</a:t>
            </a:r>
          </a:p>
        </p:txBody>
      </p:sp>
      <p:sp>
        <p:nvSpPr>
          <p:cNvPr id="385" name="Substitution model and tree branching process prior:"/>
          <p:cNvSpPr txBox="1"/>
          <p:nvPr/>
        </p:nvSpPr>
        <p:spPr>
          <a:xfrm>
            <a:off x="381000" y="5692774"/>
            <a:ext cx="977853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Substitution model and tree branching process prior: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Elaborations of the model: Evolution is happening right now! Modelling phylogenetic data sampled through time…"/>
          <p:cNvSpPr txBox="1"/>
          <p:nvPr>
            <p:ph type="title"/>
          </p:nvPr>
        </p:nvSpPr>
        <p:spPr>
          <a:xfrm>
            <a:off x="186663" y="63500"/>
            <a:ext cx="12631474" cy="1466784"/>
          </a:xfrm>
          <a:prstGeom prst="rect">
            <a:avLst/>
          </a:prstGeom>
        </p:spPr>
        <p:txBody>
          <a:bodyPr/>
          <a:lstStyle/>
          <a:p>
            <a:pPr defTabSz="332993">
              <a:defRPr b="0" sz="3648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Elaborations of the model: Evolution is happening right now!</a:t>
            </a:r>
          </a:p>
          <a:p>
            <a:pPr defTabSz="332993">
              <a:defRPr b="0" sz="228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Modelling phylogenetic data sampled through time </a:t>
            </a:r>
          </a:p>
          <a:p>
            <a:pPr defTabSz="332993">
              <a:defRPr b="0" sz="228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Drummond and Rodrigo (2000), Drummond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et al</a:t>
            </a:r>
            <a:r>
              <a:t> (2002)</a:t>
            </a:r>
          </a:p>
        </p:txBody>
      </p:sp>
      <p:pic>
        <p:nvPicPr>
          <p:cNvPr id="388" name="serialTree.png" descr="serialTree.png"/>
          <p:cNvPicPr>
            <a:picLocks noChangeAspect="1"/>
          </p:cNvPicPr>
          <p:nvPr/>
        </p:nvPicPr>
        <p:blipFill>
          <a:blip r:embed="rId2">
            <a:extLst/>
          </a:blip>
          <a:srcRect l="11361" t="6916" r="449" b="1185"/>
          <a:stretch>
            <a:fillRect/>
          </a:stretch>
        </p:blipFill>
        <p:spPr>
          <a:xfrm>
            <a:off x="173464" y="2291950"/>
            <a:ext cx="9821861" cy="5825467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p(T,Q,Θ,μ|D) ∝ Pr{D|μT,Q} p(T|Θ) p(Q)p(Θ)p(μ)"/>
          <p:cNvSpPr txBox="1"/>
          <p:nvPr/>
        </p:nvSpPr>
        <p:spPr>
          <a:xfrm>
            <a:off x="152400" y="8343982"/>
            <a:ext cx="12700000" cy="1032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spcBef>
                <a:spcPts val="2400"/>
              </a:spcBef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p(T,Q,Θ,</a:t>
            </a:r>
            <a:r>
              <a:rPr>
                <a:solidFill>
                  <a:srgbClr val="00A3D7"/>
                </a:solidFill>
              </a:rPr>
              <a:t>μ</a:t>
            </a:r>
            <a:r>
              <a:t>|D) </a:t>
            </a:r>
            <a:r>
              <a:rPr sz="8000"/>
              <a:t>∝</a:t>
            </a:r>
            <a:r>
              <a:t> Pr{D|</a:t>
            </a:r>
            <a:r>
              <a:rPr>
                <a:solidFill>
                  <a:srgbClr val="00A3D7"/>
                </a:solidFill>
              </a:rPr>
              <a:t>μ</a:t>
            </a:r>
            <a:r>
              <a:t>T,Q} p(T|Θ) p(Q)p(Θ)</a:t>
            </a:r>
            <a:r>
              <a:rPr>
                <a:solidFill>
                  <a:srgbClr val="00A3D7"/>
                </a:solidFill>
              </a:rPr>
              <a:t>p(μ)</a:t>
            </a:r>
          </a:p>
        </p:txBody>
      </p:sp>
      <p:sp>
        <p:nvSpPr>
          <p:cNvPr id="390" name="Rapidly evolving microbes…"/>
          <p:cNvSpPr txBox="1"/>
          <p:nvPr>
            <p:ph type="body" sz="quarter" idx="1"/>
          </p:nvPr>
        </p:nvSpPr>
        <p:spPr>
          <a:xfrm>
            <a:off x="9837301" y="3441759"/>
            <a:ext cx="3169113" cy="3445815"/>
          </a:xfrm>
          <a:prstGeom prst="rect">
            <a:avLst/>
          </a:prstGeom>
          <a:ln w="9525">
            <a:round/>
          </a:ln>
        </p:spPr>
        <p:txBody>
          <a:bodyPr lIns="126435" tIns="126435" rIns="126435" bIns="126435" anchor="t"/>
          <a:lstStyle/>
          <a:p>
            <a:pPr marL="419805" indent="-419805" defTabSz="914400">
              <a:lnSpc>
                <a:spcPct val="120000"/>
              </a:lnSpc>
              <a:spcBef>
                <a:spcPts val="0"/>
              </a:spcBef>
              <a:buSzPct val="75000"/>
              <a:defRPr sz="2400">
                <a:uFill>
                  <a:solidFill>
                    <a:srgbClr val="000000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Rapidly evolving microbes</a:t>
            </a:r>
          </a:p>
          <a:p>
            <a:pPr marL="419805" indent="-419805" defTabSz="914400">
              <a:lnSpc>
                <a:spcPct val="120000"/>
              </a:lnSpc>
              <a:spcBef>
                <a:spcPts val="0"/>
              </a:spcBef>
              <a:buSzPct val="75000"/>
              <a:defRPr sz="2400">
                <a:uFill>
                  <a:solidFill>
                    <a:srgbClr val="000000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Ancient DNA</a:t>
            </a:r>
          </a:p>
          <a:p>
            <a:pPr marL="419805" indent="-419805" defTabSz="914400">
              <a:lnSpc>
                <a:spcPct val="120000"/>
              </a:lnSpc>
              <a:spcBef>
                <a:spcPts val="0"/>
              </a:spcBef>
              <a:buSzPct val="75000"/>
              <a:defRPr sz="2400">
                <a:uFill>
                  <a:solidFill>
                    <a:srgbClr val="000000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Cancer</a:t>
            </a:r>
          </a:p>
          <a:p>
            <a:pPr marL="419805" indent="-419805" defTabSz="914400">
              <a:lnSpc>
                <a:spcPct val="120000"/>
              </a:lnSpc>
              <a:spcBef>
                <a:spcPts val="0"/>
              </a:spcBef>
              <a:buSzPct val="75000"/>
              <a:defRPr sz="2400">
                <a:uFill>
                  <a:solidFill>
                    <a:srgbClr val="000000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Somatic evolution</a:t>
            </a:r>
          </a:p>
          <a:p>
            <a:pPr marL="419805" indent="-419805" defTabSz="914400">
              <a:lnSpc>
                <a:spcPct val="120000"/>
              </a:lnSpc>
              <a:spcBef>
                <a:spcPts val="0"/>
              </a:spcBef>
              <a:buSzPct val="75000"/>
              <a:defRPr sz="2400">
                <a:uFill>
                  <a:solidFill>
                    <a:srgbClr val="000000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Languages</a:t>
            </a:r>
          </a:p>
          <a:p>
            <a:pPr marL="419805" indent="-419805" defTabSz="914400">
              <a:lnSpc>
                <a:spcPct val="120000"/>
              </a:lnSpc>
              <a:spcBef>
                <a:spcPts val="0"/>
              </a:spcBef>
              <a:buSzPct val="75000"/>
              <a:defRPr i="1" sz="24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et cetera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A calibrated phylogenetic inference Origin of the HIV epidemic in the Americas, Gilbert et al (2007)"/>
          <p:cNvSpPr txBox="1"/>
          <p:nvPr>
            <p:ph type="title"/>
          </p:nvPr>
        </p:nvSpPr>
        <p:spPr>
          <a:xfrm>
            <a:off x="332316" y="22621"/>
            <a:ext cx="12479339" cy="1397001"/>
          </a:xfrm>
          <a:prstGeom prst="rect">
            <a:avLst/>
          </a:prstGeom>
        </p:spPr>
        <p:txBody>
          <a:bodyPr/>
          <a:lstStyle/>
          <a:p>
            <a:pPr defTabSz="426466">
              <a:defRPr sz="5840"/>
            </a:pPr>
            <a:r>
              <a:t>A calibrated phylogenetic inference</a:t>
            </a:r>
          </a:p>
          <a:p>
            <a:pPr defTabSz="426466">
              <a:defRPr sz="2628"/>
            </a:pPr>
            <a:r>
              <a:t>Origin of the HIV epidemic in the Americas, Gilbert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et al</a:t>
            </a:r>
            <a:r>
              <a:t> (2007)</a:t>
            </a: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2007Gilbert_Figure2.png" descr="2007Gilbert_Figur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591147"/>
            <a:ext cx="10160000" cy="6994053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A phylogenetic reconstruction of samples of HIV-1 virus. Each tip represents a single infected individual from whom a blood sample has been taken."/>
          <p:cNvSpPr txBox="1"/>
          <p:nvPr/>
        </p:nvSpPr>
        <p:spPr>
          <a:xfrm>
            <a:off x="221985" y="8326966"/>
            <a:ext cx="127000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spcBef>
                <a:spcPts val="2100"/>
              </a:spcBef>
              <a:defRPr sz="288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 phylogenetic reconstruction of samples of HIV-1 virus. Each tip represents a single infected individual from whom a blood sample has been taken.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"/>
          <p:cNvSpPr/>
          <p:nvPr/>
        </p:nvSpPr>
        <p:spPr>
          <a:xfrm>
            <a:off x="577165" y="-562314"/>
            <a:ext cx="12358471" cy="14455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54186" tIns="54186" rIns="54186" bIns="54186"/>
          <a:lstStyle/>
          <a:p>
            <a:pPr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98" name="BMC Evol Biol, 2007"/>
          <p:cNvSpPr txBox="1"/>
          <p:nvPr/>
        </p:nvSpPr>
        <p:spPr>
          <a:xfrm>
            <a:off x="10566682" y="339172"/>
            <a:ext cx="2260036" cy="387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914400">
              <a:buClr>
                <a:srgbClr val="000000"/>
              </a:buClr>
              <a:defRPr sz="1800">
                <a:solidFill>
                  <a:srgbClr val="001E57"/>
                </a:solidFill>
                <a:uFill>
                  <a:solidFill>
                    <a:srgbClr val="001E57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BMC Evol Biol, 2007</a:t>
            </a:r>
          </a:p>
        </p:txBody>
      </p:sp>
      <p:sp>
        <p:nvSpPr>
          <p:cNvPr id="399" name="Rectangle"/>
          <p:cNvSpPr/>
          <p:nvPr/>
        </p:nvSpPr>
        <p:spPr>
          <a:xfrm>
            <a:off x="6035460" y="3739435"/>
            <a:ext cx="6087405" cy="469636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54186" tIns="54186" rIns="54186" bIns="54186"/>
          <a:lstStyle/>
          <a:p>
            <a:pPr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400" name="Estimation of…"/>
          <p:cNvSpPr txBox="1"/>
          <p:nvPr>
            <p:ph type="body" sz="half" idx="1"/>
          </p:nvPr>
        </p:nvSpPr>
        <p:spPr>
          <a:xfrm>
            <a:off x="261381" y="3739435"/>
            <a:ext cx="6981487" cy="5207623"/>
          </a:xfrm>
          <a:prstGeom prst="rect">
            <a:avLst/>
          </a:prstGeom>
          <a:ln w="9525"/>
        </p:spPr>
        <p:txBody>
          <a:bodyPr/>
          <a:lstStyle/>
          <a:p>
            <a:pPr>
              <a:lnSpc>
                <a:spcPct val="120000"/>
              </a:lnSpc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Estimation of</a:t>
            </a:r>
          </a:p>
          <a:p>
            <a:pPr marL="419805" indent="-419805">
              <a:buClrTx/>
              <a:buSzPct val="75000"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evolutionary trees</a:t>
            </a:r>
          </a:p>
          <a:p>
            <a:pPr marL="419805" indent="-419805">
              <a:buClrTx/>
              <a:buSzPct val="75000"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divergence times</a:t>
            </a:r>
          </a:p>
          <a:p>
            <a:pPr marL="419805" indent="-419805">
              <a:buClrTx/>
              <a:buSzPct val="75000"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evolutionary rates</a:t>
            </a:r>
          </a:p>
          <a:p>
            <a:pPr marL="419805" indent="-419805">
              <a:buClrTx/>
              <a:buSzPct val="75000"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evolutionary model parameters</a:t>
            </a:r>
          </a:p>
          <a:p>
            <a:pPr marL="419805" indent="-419805">
              <a:buClrTx/>
              <a:buSzPct val="75000"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population history</a:t>
            </a:r>
          </a:p>
          <a:p>
            <a:pPr marL="419805" indent="-419805">
              <a:buClrTx/>
              <a:buSzPct val="75000"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infectious disease parameters</a:t>
            </a:r>
          </a:p>
          <a:p>
            <a:pPr marL="419805" indent="-419805">
              <a:buClrTx/>
              <a:buSzPct val="75000"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migration rates</a:t>
            </a:r>
          </a:p>
          <a:p>
            <a:pPr marL="419805" indent="-419805">
              <a:buClrTx/>
              <a:buSzPct val="75000"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more…</a:t>
            </a:r>
          </a:p>
        </p:txBody>
      </p:sp>
      <p:sp>
        <p:nvSpPr>
          <p:cNvPr id="401" name="&gt;10,000 scientific studies have used this software since 2007;…"/>
          <p:cNvSpPr txBox="1"/>
          <p:nvPr/>
        </p:nvSpPr>
        <p:spPr>
          <a:xfrm>
            <a:off x="4148767" y="8503049"/>
            <a:ext cx="8808119" cy="12101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6435" tIns="126435" rIns="126435" bIns="126435"/>
          <a:lstStyle/>
          <a:p>
            <a:pPr defTabSz="914400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&gt;10,000 scientific studies have used this software since 2007; </a:t>
            </a:r>
          </a:p>
          <a:p>
            <a:pPr defTabSz="914400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&gt; 2,500 studies last year alone (2016)</a:t>
            </a:r>
          </a:p>
        </p:txBody>
      </p:sp>
      <p:sp>
        <p:nvSpPr>
          <p:cNvPr id="402" name="Rectangle"/>
          <p:cNvSpPr/>
          <p:nvPr/>
        </p:nvSpPr>
        <p:spPr>
          <a:xfrm>
            <a:off x="541303" y="975293"/>
            <a:ext cx="12011094" cy="925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77800" dist="101600" dir="54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403" name="Screen Shot 2014-06-06 at 6.14.29 pm.png" descr="Screen Shot 2014-06-06 at 6.14.29 pm.png"/>
          <p:cNvPicPr>
            <a:picLocks noChangeAspect="1"/>
          </p:cNvPicPr>
          <p:nvPr/>
        </p:nvPicPr>
        <p:blipFill>
          <a:blip r:embed="rId4">
            <a:extLst/>
          </a:blip>
          <a:srcRect l="3101" t="18556" r="0" b="7216"/>
          <a:stretch>
            <a:fillRect/>
          </a:stretch>
        </p:blipFill>
        <p:spPr>
          <a:xfrm>
            <a:off x="559691" y="975293"/>
            <a:ext cx="9918701" cy="914401"/>
          </a:xfrm>
          <a:prstGeom prst="rect">
            <a:avLst/>
          </a:prstGeom>
          <a:ln w="25400">
            <a:miter lim="400000"/>
          </a:ln>
        </p:spPr>
      </p:pic>
      <p:sp>
        <p:nvSpPr>
          <p:cNvPr id="404" name="Mol Biol Evol, 2012"/>
          <p:cNvSpPr txBox="1"/>
          <p:nvPr/>
        </p:nvSpPr>
        <p:spPr>
          <a:xfrm>
            <a:off x="10376182" y="993986"/>
            <a:ext cx="2260036" cy="387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914400">
              <a:buClr>
                <a:srgbClr val="000000"/>
              </a:buClr>
              <a:defRPr sz="1800">
                <a:solidFill>
                  <a:srgbClr val="001E57"/>
                </a:solidFill>
                <a:uFill>
                  <a:solidFill>
                    <a:srgbClr val="001E57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Mol Biol Evol, 2012</a:t>
            </a:r>
          </a:p>
        </p:txBody>
      </p:sp>
      <p:sp>
        <p:nvSpPr>
          <p:cNvPr id="405" name="Rectangle"/>
          <p:cNvSpPr/>
          <p:nvPr/>
        </p:nvSpPr>
        <p:spPr>
          <a:xfrm>
            <a:off x="540250" y="1985640"/>
            <a:ext cx="11721646" cy="14455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77800" dist="101600" dir="54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27476" r="0" b="0"/>
          <a:stretch>
            <a:fillRect/>
          </a:stretch>
        </p:blipFill>
        <p:spPr>
          <a:xfrm>
            <a:off x="591055" y="1905897"/>
            <a:ext cx="8715876" cy="1565765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PLoS Comp Bio, 2014"/>
          <p:cNvSpPr txBox="1"/>
          <p:nvPr/>
        </p:nvSpPr>
        <p:spPr>
          <a:xfrm>
            <a:off x="9830082" y="2219113"/>
            <a:ext cx="2488636" cy="387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defTabSz="914400">
              <a:buClr>
                <a:srgbClr val="000000"/>
              </a:buClr>
              <a:defRPr sz="1800">
                <a:solidFill>
                  <a:srgbClr val="001E57"/>
                </a:solidFill>
                <a:uFill>
                  <a:solidFill>
                    <a:srgbClr val="001E57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PLoS Comp Bio, 2014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hylodynamics"/>
          <p:cNvSpPr txBox="1"/>
          <p:nvPr>
            <p:ph type="title"/>
          </p:nvPr>
        </p:nvSpPr>
        <p:spPr>
          <a:xfrm>
            <a:off x="315383" y="444500"/>
            <a:ext cx="12386735" cy="1335353"/>
          </a:xfrm>
          <a:prstGeom prst="rect">
            <a:avLst/>
          </a:prstGeom>
        </p:spPr>
        <p:txBody>
          <a:bodyPr/>
          <a:lstStyle/>
          <a:p>
            <a:pPr/>
            <a:r>
              <a:t>Phylodynamics</a:t>
            </a:r>
          </a:p>
        </p:txBody>
      </p:sp>
      <p:pic>
        <p:nvPicPr>
          <p:cNvPr id="41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300" y="1981200"/>
            <a:ext cx="4343400" cy="506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2870200"/>
            <a:ext cx="6009414" cy="38227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Goal: the integration of immunological, genomic and epidemiological data in a single coherent predictive model."/>
          <p:cNvSpPr txBox="1"/>
          <p:nvPr/>
        </p:nvSpPr>
        <p:spPr>
          <a:xfrm>
            <a:off x="1384300" y="8039099"/>
            <a:ext cx="1024890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5300"/>
            </a:pPr>
            <a:r>
              <a:rPr b="1" sz="3000"/>
              <a:t>Goal:</a:t>
            </a:r>
            <a:r>
              <a:rPr sz="3000"/>
              <a:t> </a:t>
            </a:r>
            <a:r>
              <a:rPr b="1" sz="3000"/>
              <a:t>the integration of immunological, genomic and epidemiological data in a single coherent predictive model. </a:t>
            </a:r>
          </a:p>
        </p:txBody>
      </p:sp>
      <p:sp>
        <p:nvSpPr>
          <p:cNvPr id="413" name="Statistical phylogenetics and population genetics models"/>
          <p:cNvSpPr txBox="1"/>
          <p:nvPr/>
        </p:nvSpPr>
        <p:spPr>
          <a:xfrm>
            <a:off x="1358900" y="6934200"/>
            <a:ext cx="439420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584200">
              <a:spcBef>
                <a:spcPts val="380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Statistical phylogenetics and population genetics models</a:t>
            </a:r>
          </a:p>
        </p:txBody>
      </p:sp>
      <p:sp>
        <p:nvSpPr>
          <p:cNvPr id="414" name="Mathematical epidemiology, non-linear dynamical models"/>
          <p:cNvSpPr txBox="1"/>
          <p:nvPr/>
        </p:nvSpPr>
        <p:spPr>
          <a:xfrm>
            <a:off x="6958111" y="6883399"/>
            <a:ext cx="46482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3800"/>
              </a:spcBef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Mathematical epidemiology, non-linear dynamical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oalescent theory: p(g|Θ)"/>
          <p:cNvSpPr txBox="1"/>
          <p:nvPr>
            <p:ph type="title"/>
          </p:nvPr>
        </p:nvSpPr>
        <p:spPr>
          <a:xfrm>
            <a:off x="952500" y="10384"/>
            <a:ext cx="11099800" cy="1462816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Coalescent theory: p(g|Θ)</a:t>
            </a:r>
          </a:p>
        </p:txBody>
      </p:sp>
      <p:pic>
        <p:nvPicPr>
          <p:cNvPr id="417" name="coalescentTheory.jpg" descr="coalescentTheor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3951" y="1515417"/>
            <a:ext cx="9575801" cy="7359527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g"/>
          <p:cNvSpPr txBox="1"/>
          <p:nvPr/>
        </p:nvSpPr>
        <p:spPr>
          <a:xfrm>
            <a:off x="2855515" y="7016750"/>
            <a:ext cx="461170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i="1" sz="64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>
              <a:defRPr b="1" i="0"/>
            </a:pPr>
            <a:r>
              <a:rPr b="0" i="1"/>
              <a:t>g</a:t>
            </a:r>
          </a:p>
        </p:txBody>
      </p:sp>
      <p:sp>
        <p:nvSpPr>
          <p:cNvPr id="419" name="Θ"/>
          <p:cNvSpPr txBox="1"/>
          <p:nvPr/>
        </p:nvSpPr>
        <p:spPr>
          <a:xfrm>
            <a:off x="2713037" y="1993900"/>
            <a:ext cx="746126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4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>
              <a:defRPr b="1"/>
            </a:pPr>
            <a:r>
              <a:rPr b="0"/>
              <a:t>Θ</a:t>
            </a:r>
          </a:p>
        </p:txBody>
      </p:sp>
      <p:sp>
        <p:nvSpPr>
          <p:cNvPr id="420" name="Kingman’s coalescent"/>
          <p:cNvSpPr txBox="1"/>
          <p:nvPr/>
        </p:nvSpPr>
        <p:spPr>
          <a:xfrm>
            <a:off x="1797329" y="5670550"/>
            <a:ext cx="25527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36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/>
            <a:r>
              <a:t>Kingman’s coalescent</a:t>
            </a:r>
          </a:p>
        </p:txBody>
      </p:sp>
      <p:sp>
        <p:nvSpPr>
          <p:cNvPr id="421" name="p(g,Q,Θ|D) ∝ Pr{D|μg,Q} p(g|Θ) p(Q) p(Θ)"/>
          <p:cNvSpPr txBox="1"/>
          <p:nvPr/>
        </p:nvSpPr>
        <p:spPr>
          <a:xfrm>
            <a:off x="2247527" y="8885832"/>
            <a:ext cx="8509746" cy="846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p(g,Q,Θ|D) </a:t>
            </a:r>
            <a:r>
              <a:rPr sz="6400"/>
              <a:t>∝</a:t>
            </a:r>
            <a:r>
              <a:t> Pr{D|μg,Q} p(g|Θ) p(Q) p(Θ)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Mitochondrial DNA Variation Predicts Population Size in Humans and Reveals a Major Southern Asian Chapter in Human Prehistory"/>
          <p:cNvSpPr txBox="1"/>
          <p:nvPr>
            <p:ph type="title"/>
          </p:nvPr>
        </p:nvSpPr>
        <p:spPr>
          <a:xfrm>
            <a:off x="165100" y="101600"/>
            <a:ext cx="12674600" cy="1282700"/>
          </a:xfrm>
          <a:prstGeom prst="rect">
            <a:avLst/>
          </a:prstGeom>
        </p:spPr>
        <p:txBody>
          <a:bodyPr/>
          <a:lstStyle>
            <a:lvl1pPr algn="l" defTabSz="543305">
              <a:defRPr b="0" sz="3348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Mitochondrial DNA Variation Predicts Population Size in Humans and Reveals a Major Southern Asian Chapter in Human Prehistory</a:t>
            </a:r>
          </a:p>
        </p:txBody>
      </p:sp>
      <p:pic>
        <p:nvPicPr>
          <p:cNvPr id="424" name="mtDNAHumanCoalescent.jpg" descr="mtDNAHumanCoalesc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219" y="1524000"/>
            <a:ext cx="10301686" cy="7696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Atkinson, Gray and Drummond, 2008, Molecular Biology and Evolution"/>
          <p:cNvSpPr txBox="1"/>
          <p:nvPr/>
        </p:nvSpPr>
        <p:spPr>
          <a:xfrm>
            <a:off x="128122" y="9359900"/>
            <a:ext cx="11391901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b="1" sz="18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/>
            <a:r>
              <a:t>Atkinson, Gray and Drummond, 2008, Molecular Biology and Evolution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Estimating seasonal outbreaks from flu sequences Rambaut et al (2008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79729">
              <a:defRPr b="0" sz="4160">
                <a:latin typeface="Helvetica"/>
                <a:ea typeface="Helvetica"/>
                <a:cs typeface="Helvetica"/>
                <a:sym typeface="Helvetica"/>
              </a:defRPr>
            </a:pPr>
            <a:r>
              <a:t>Estimating seasonal outbreaks from flu sequences</a:t>
            </a:r>
          </a:p>
          <a:p>
            <a:pPr defTabSz="379729">
              <a:defRPr b="0" sz="2340">
                <a:latin typeface="Helvetica"/>
                <a:ea typeface="Helvetica"/>
                <a:cs typeface="Helvetica"/>
                <a:sym typeface="Helvetica"/>
              </a:defRPr>
            </a:pPr>
            <a:r>
              <a:t>Rambaut </a:t>
            </a:r>
            <a:r>
              <a:rPr i="1"/>
              <a:t>et al </a:t>
            </a:r>
            <a:r>
              <a:t>(2008)</a:t>
            </a:r>
          </a:p>
        </p:txBody>
      </p:sp>
      <p:pic>
        <p:nvPicPr>
          <p:cNvPr id="428" name="Rambaut2008_Figure1.png" descr="Rambaut2008_Figur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859" y="1574800"/>
            <a:ext cx="10746218" cy="805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54224"/>
            <a:ext cx="13004800" cy="5013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creen Shot 2017-08-28 at 6.23.54 pm.png" descr="Screen Shot 2017-08-28 at 6.23.5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58683"/>
            <a:ext cx="13004800" cy="806483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45" name="https://www.evogeneao.com/explore/tree-of-life-explorer"/>
          <p:cNvSpPr txBox="1"/>
          <p:nvPr/>
        </p:nvSpPr>
        <p:spPr>
          <a:xfrm>
            <a:off x="5254749" y="9264649"/>
            <a:ext cx="76703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https://www.evogeneao.com/explore/tree-of-life-explorer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creen Shot 2014-06-12 at 3.23.04 pm.png" descr="Screen Shot 2014-06-12 at 3.23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72" y="113982"/>
            <a:ext cx="7583735" cy="173979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76200" dist="50800" dir="3600000">
              <a:srgbClr val="000000">
                <a:alpha val="70000"/>
              </a:srgbClr>
            </a:outerShdw>
          </a:effectLst>
        </p:spPr>
      </p:pic>
      <p:pic>
        <p:nvPicPr>
          <p:cNvPr id="431" name="Screen Shot 2014-06-12 at 3.24.59 pm.png" descr="Screen Shot 2014-06-12 at 3.24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7518" y="2869365"/>
            <a:ext cx="8222946" cy="6435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4" name="Group"/>
          <p:cNvGrpSpPr/>
          <p:nvPr/>
        </p:nvGrpSpPr>
        <p:grpSpPr>
          <a:xfrm>
            <a:off x="9793138" y="4405563"/>
            <a:ext cx="2779775" cy="2695075"/>
            <a:chOff x="0" y="0"/>
            <a:chExt cx="2779774" cy="2695073"/>
          </a:xfrm>
        </p:grpSpPr>
        <p:pic>
          <p:nvPicPr>
            <p:cNvPr id="432" name="Screen Shot 2015-02-05 at 9.02.23 am.png" descr="Screen Shot 2015-02-05 at 9.02.23 a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070" t="50730" r="64575" b="4975"/>
            <a:stretch>
              <a:fillRect/>
            </a:stretch>
          </p:blipFill>
          <p:spPr>
            <a:xfrm>
              <a:off x="0" y="88765"/>
              <a:ext cx="2725794" cy="260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3" name="Triangle"/>
            <p:cNvSpPr/>
            <p:nvPr/>
          </p:nvSpPr>
          <p:spPr>
            <a:xfrm>
              <a:off x="1792121" y="-1"/>
              <a:ext cx="987654" cy="1366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435" name="~10,000,000 nucleotides"/>
          <p:cNvSpPr txBox="1"/>
          <p:nvPr/>
        </p:nvSpPr>
        <p:spPr>
          <a:xfrm>
            <a:off x="8272578" y="9061050"/>
            <a:ext cx="4629812" cy="58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~10,000,000 nucleotides</a:t>
            </a:r>
          </a:p>
        </p:txBody>
      </p:sp>
      <p:sp>
        <p:nvSpPr>
          <p:cNvPr id="436" name="Evolution provides a record of influenza’s global dynamics"/>
          <p:cNvSpPr txBox="1"/>
          <p:nvPr>
            <p:ph type="title"/>
          </p:nvPr>
        </p:nvSpPr>
        <p:spPr>
          <a:xfrm>
            <a:off x="389863" y="2044072"/>
            <a:ext cx="12225074" cy="6477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Evolution provides a record of influenza’s global dynamics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rees inside trees"/>
          <p:cNvSpPr txBox="1"/>
          <p:nvPr>
            <p:ph type="title"/>
          </p:nvPr>
        </p:nvSpPr>
        <p:spPr>
          <a:xfrm>
            <a:off x="1539444" y="96143"/>
            <a:ext cx="6552045" cy="2463933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Trees inside trees</a:t>
            </a:r>
          </a:p>
        </p:txBody>
      </p:sp>
      <p:pic>
        <p:nvPicPr>
          <p:cNvPr id="439" name="populationPriorConstantFigure.pdf" descr="populationPriorConstantFigure.pdf"/>
          <p:cNvPicPr>
            <a:picLocks noChangeAspect="1"/>
          </p:cNvPicPr>
          <p:nvPr/>
        </p:nvPicPr>
        <p:blipFill>
          <a:blip r:embed="rId2">
            <a:extLst/>
          </a:blip>
          <a:srcRect l="37079" t="31003" r="33236" b="41696"/>
          <a:stretch>
            <a:fillRect/>
          </a:stretch>
        </p:blipFill>
        <p:spPr>
          <a:xfrm>
            <a:off x="8149266" y="895350"/>
            <a:ext cx="5092701" cy="661670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p(T,S|D) ∝ Pr{D|T} p(T|S) p(S)"/>
          <p:cNvSpPr txBox="1"/>
          <p:nvPr/>
        </p:nvSpPr>
        <p:spPr>
          <a:xfrm>
            <a:off x="1758156" y="7623240"/>
            <a:ext cx="928528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2400"/>
              </a:spcBef>
              <a:defRPr b="1" sz="4800">
                <a:latin typeface="+mj-lt"/>
                <a:ea typeface="+mj-ea"/>
                <a:cs typeface="+mj-cs"/>
                <a:sym typeface="Gill Sans"/>
              </a:defRPr>
            </a:pP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rPr>
                <a:solidFill>
                  <a:srgbClr val="9929BD"/>
                </a:solidFill>
              </a:rPr>
              <a:t>,S</a:t>
            </a:r>
            <a:r>
              <a:t>|D) </a:t>
            </a:r>
            <a:r>
              <a:rPr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rPr>
              <a:t>∝</a:t>
            </a:r>
            <a:r>
              <a:t> Pr{D|</a:t>
            </a:r>
            <a:r>
              <a:rPr i="1"/>
              <a:t>T</a:t>
            </a:r>
            <a:r>
              <a:t>} </a:t>
            </a: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rPr i="1">
                <a:solidFill>
                  <a:srgbClr val="9929BD"/>
                </a:solidFill>
              </a:rPr>
              <a:t>|S</a:t>
            </a:r>
            <a:r>
              <a:t>)</a:t>
            </a:r>
            <a:r>
              <a:rPr i="1"/>
              <a:t> </a:t>
            </a:r>
            <a:r>
              <a:rPr i="1">
                <a:solidFill>
                  <a:srgbClr val="9929BD"/>
                </a:solidFill>
              </a:rPr>
              <a:t>p</a:t>
            </a:r>
            <a:r>
              <a:rPr>
                <a:solidFill>
                  <a:srgbClr val="9929BD"/>
                </a:solidFill>
              </a:rPr>
              <a:t>(</a:t>
            </a:r>
            <a:r>
              <a:rPr i="1">
                <a:solidFill>
                  <a:srgbClr val="9929BD"/>
                </a:solidFill>
              </a:rPr>
              <a:t>S</a:t>
            </a:r>
            <a:r>
              <a:rPr>
                <a:solidFill>
                  <a:srgbClr val="9929BD"/>
                </a:solidFill>
              </a:rPr>
              <a:t>)</a:t>
            </a:r>
          </a:p>
        </p:txBody>
      </p:sp>
      <p:sp>
        <p:nvSpPr>
          <p:cNvPr id="441" name="p(t1,t2,...,tN,S|D) ∝ ∏i Pr{Di|ti} p(ti|S) p(S)"/>
          <p:cNvSpPr txBox="1"/>
          <p:nvPr/>
        </p:nvSpPr>
        <p:spPr>
          <a:xfrm>
            <a:off x="6350" y="8711240"/>
            <a:ext cx="127889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spcBef>
                <a:spcPts val="2400"/>
              </a:spcBef>
              <a:defRPr b="1" sz="4800">
                <a:latin typeface="+mj-lt"/>
                <a:ea typeface="+mj-ea"/>
                <a:cs typeface="+mj-cs"/>
                <a:sym typeface="Gill Sans"/>
              </a:defRPr>
            </a:pP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rPr b="0" baseline="-5999"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1</a:t>
            </a:r>
            <a:r>
              <a:rPr i="1"/>
              <a:t>,t</a:t>
            </a:r>
            <a:r>
              <a:rPr b="0" baseline="-5999"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2</a:t>
            </a:r>
            <a:r>
              <a:rPr i="1"/>
              <a:t>,...,t</a:t>
            </a:r>
            <a:r>
              <a:rPr b="0" baseline="-5999"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N</a:t>
            </a:r>
            <a:r>
              <a:rPr>
                <a:solidFill>
                  <a:srgbClr val="9929BD"/>
                </a:solidFill>
              </a:rPr>
              <a:t>,S</a:t>
            </a:r>
            <a:r>
              <a:t>|D) </a:t>
            </a:r>
            <a:r>
              <a:rPr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rPr>
              <a:t>∝</a:t>
            </a:r>
            <a:r>
              <a:t> </a:t>
            </a:r>
            <a:r>
              <a:rPr b="0"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∏</a:t>
            </a:r>
            <a:r>
              <a:rPr b="0" baseline="-5999"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i </a:t>
            </a:r>
            <a:r>
              <a:t>Pr{D</a:t>
            </a:r>
            <a:r>
              <a:rPr b="0" baseline="-5999"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i</a:t>
            </a:r>
            <a:r>
              <a:t>|</a:t>
            </a:r>
            <a:r>
              <a:rPr i="1"/>
              <a:t>t</a:t>
            </a:r>
            <a:r>
              <a:rPr b="0" baseline="-5999"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i</a:t>
            </a:r>
            <a:r>
              <a:t>} </a:t>
            </a: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rPr b="0" baseline="-5999"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i</a:t>
            </a:r>
            <a:r>
              <a:rPr i="1">
                <a:solidFill>
                  <a:srgbClr val="9929BD"/>
                </a:solidFill>
              </a:rPr>
              <a:t>|S</a:t>
            </a:r>
            <a:r>
              <a:t>)</a:t>
            </a:r>
            <a:r>
              <a:rPr i="1"/>
              <a:t> </a:t>
            </a:r>
            <a:r>
              <a:rPr i="1">
                <a:solidFill>
                  <a:srgbClr val="9929BD"/>
                </a:solidFill>
              </a:rPr>
              <a:t>p</a:t>
            </a:r>
            <a:r>
              <a:rPr>
                <a:solidFill>
                  <a:srgbClr val="9929BD"/>
                </a:solidFill>
              </a:rPr>
              <a:t>(</a:t>
            </a:r>
            <a:r>
              <a:rPr i="1">
                <a:solidFill>
                  <a:srgbClr val="9929BD"/>
                </a:solidFill>
              </a:rPr>
              <a:t>S</a:t>
            </a:r>
            <a:r>
              <a:rPr>
                <a:solidFill>
                  <a:srgbClr val="9929BD"/>
                </a:solidFill>
              </a:rPr>
              <a:t>)</a:t>
            </a:r>
          </a:p>
        </p:txBody>
      </p:sp>
      <p:sp>
        <p:nvSpPr>
          <p:cNvPr id="442" name="Modelling diversity and divergence…"/>
          <p:cNvSpPr txBox="1"/>
          <p:nvPr>
            <p:ph type="body" sz="half" idx="4294967295"/>
          </p:nvPr>
        </p:nvSpPr>
        <p:spPr>
          <a:xfrm>
            <a:off x="444500" y="2681882"/>
            <a:ext cx="7414155" cy="465544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68934" indent="-368934" defTabSz="484886">
              <a:spcBef>
                <a:spcPts val="3400"/>
              </a:spcBef>
              <a:buSzPct val="75000"/>
              <a:defRPr sz="2988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Modelling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diversity and divergence</a:t>
            </a:r>
          </a:p>
          <a:p>
            <a:pPr marL="368934" indent="-368934" defTabSz="484886">
              <a:spcBef>
                <a:spcPts val="3400"/>
              </a:spcBef>
              <a:buSzPct val="75000"/>
              <a:defRPr sz="2988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Central to understanding diverse areas including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speciation genomics</a:t>
            </a:r>
            <a:r>
              <a:t> and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host-symbiont co-evolution</a:t>
            </a:r>
            <a:r>
              <a:t> is building up a statistically rigorous model of the patterns of divergence and diversity spanning multiple species/hosts, multiple genes / gene families and multiple individuals per species/host.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 shot 2013-06-24 at 4.29.13 PM.png" descr="Screen shot 2013-06-24 at 4.29.13 PM.png"/>
          <p:cNvPicPr>
            <a:picLocks noChangeAspect="1"/>
          </p:cNvPicPr>
          <p:nvPr/>
        </p:nvPicPr>
        <p:blipFill>
          <a:blip r:embed="rId2">
            <a:extLst/>
          </a:blip>
          <a:srcRect l="3402" t="0" r="7750" b="65094"/>
          <a:stretch>
            <a:fillRect/>
          </a:stretch>
        </p:blipFill>
        <p:spPr>
          <a:xfrm>
            <a:off x="57150" y="32347"/>
            <a:ext cx="12890564" cy="30283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445" name="Molecular Biology and Evolution, 2010"/>
          <p:cNvSpPr txBox="1"/>
          <p:nvPr/>
        </p:nvSpPr>
        <p:spPr>
          <a:xfrm>
            <a:off x="8508153" y="2590800"/>
            <a:ext cx="4152901" cy="386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defTabSz="1295400">
              <a:buClr>
                <a:srgbClr val="000000"/>
              </a:buClr>
              <a:defRPr sz="1800">
                <a:solidFill>
                  <a:srgbClr val="001E57"/>
                </a:solidFill>
                <a:uFill>
                  <a:solidFill>
                    <a:srgbClr val="001E57"/>
                  </a:solidFill>
                </a:u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Molecular Biology and Evolution, 2010</a:t>
            </a:r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7918" y="648670"/>
            <a:ext cx="5082891" cy="893136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447" name="The multispecies coalescent is a fundamental statistical model for explaining the relationship between a “gene tree” and a “species tree”.…"/>
          <p:cNvSpPr txBox="1"/>
          <p:nvPr>
            <p:ph type="body" sz="half" idx="4294967295"/>
          </p:nvPr>
        </p:nvSpPr>
        <p:spPr>
          <a:xfrm>
            <a:off x="358510" y="3213100"/>
            <a:ext cx="6922626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11150" indent="-311150" defTabSz="408940">
              <a:spcBef>
                <a:spcPts val="2900"/>
              </a:spcBef>
              <a:buSzPct val="75000"/>
              <a:defRPr sz="252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The multispecies coalescent</a:t>
            </a:r>
            <a:r>
              <a:t> is a fundamental statistical model for explaining the relationship between a “gene tree” and a “species tree”.</a:t>
            </a:r>
          </a:p>
          <a:p>
            <a:pPr marL="311150" indent="-311150" defTabSz="408940">
              <a:spcBef>
                <a:spcPts val="2900"/>
              </a:spcBef>
              <a:buSzPct val="75000"/>
              <a:defRPr sz="252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Admits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incomplete lineage sorting</a:t>
            </a:r>
            <a:r>
              <a:t> as the only cause of incongruence.</a:t>
            </a:r>
          </a:p>
          <a:p>
            <a:pPr marL="311150" indent="-311150" defTabSz="408940">
              <a:spcBef>
                <a:spcPts val="2900"/>
              </a:spcBef>
              <a:buSzPct val="75000"/>
              <a:defRPr sz="252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Forms a theoretical basis for models that estimate species boundaries based on genomic data.</a:t>
            </a:r>
          </a:p>
          <a:p>
            <a:pPr marL="311150" indent="-311150" defTabSz="408940">
              <a:spcBef>
                <a:spcPts val="2900"/>
              </a:spcBef>
              <a:buSzPct val="75000"/>
              <a:defRPr sz="252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Forms a theoretical basis for elaborations of phylogenomic models that include additional confounding factors: lateral gene transfer, admixture, hybridisation, gene flow.</a:t>
            </a:r>
          </a:p>
        </p:txBody>
      </p:sp>
      <p:sp>
        <p:nvSpPr>
          <p:cNvPr id="448" name="Rectangle"/>
          <p:cNvSpPr/>
          <p:nvPr/>
        </p:nvSpPr>
        <p:spPr>
          <a:xfrm>
            <a:off x="-3143" y="0"/>
            <a:ext cx="157032" cy="97536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46" y="3802407"/>
            <a:ext cx="6116083" cy="5583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journal.pcbi.1003505.g004.png" descr="journal.pcbi.1003505.g0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0086" y="3933045"/>
            <a:ext cx="6590333" cy="5322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0431" y="58966"/>
            <a:ext cx="10281460" cy="310989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Rectangle"/>
          <p:cNvSpPr/>
          <p:nvPr/>
        </p:nvSpPr>
        <p:spPr>
          <a:xfrm>
            <a:off x="-3143" y="0"/>
            <a:ext cx="157032" cy="97536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athogen evolution inside transmission trees"/>
          <p:cNvSpPr txBox="1"/>
          <p:nvPr>
            <p:ph type="title"/>
          </p:nvPr>
        </p:nvSpPr>
        <p:spPr>
          <a:xfrm>
            <a:off x="295869" y="172964"/>
            <a:ext cx="12413062" cy="1356520"/>
          </a:xfrm>
          <a:prstGeom prst="rect">
            <a:avLst/>
          </a:prstGeom>
        </p:spPr>
        <p:txBody>
          <a:bodyPr/>
          <a:lstStyle>
            <a:lvl1pPr defTabSz="350520">
              <a:defRPr b="0" sz="4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Pathogen evolution inside transmission trees</a:t>
            </a:r>
          </a:p>
        </p:txBody>
      </p:sp>
      <p:pic>
        <p:nvPicPr>
          <p:cNvPr id="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613" r="0" b="16102"/>
          <a:stretch>
            <a:fillRect/>
          </a:stretch>
        </p:blipFill>
        <p:spPr>
          <a:xfrm>
            <a:off x="992764" y="1729382"/>
            <a:ext cx="10676985" cy="6294835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Goal: An integrated model of stochastic infection dynamics and viral genomic evolution. Integrating infection dynamics and genomic sequence evolution into a single model."/>
          <p:cNvSpPr txBox="1"/>
          <p:nvPr/>
        </p:nvSpPr>
        <p:spPr>
          <a:xfrm>
            <a:off x="580363" y="7967130"/>
            <a:ext cx="11844074" cy="1473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4200"/>
              </a:spcBef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Goal: An integrated model of stochastic infection dynamics and viral genomic evolution</a:t>
            </a:r>
            <a:r>
              <a:t>. Integrating infection dynamics and genomic sequence evolution into a single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hylogenies and the fossil record"/>
          <p:cNvSpPr txBox="1"/>
          <p:nvPr>
            <p:ph type="title"/>
          </p:nvPr>
        </p:nvSpPr>
        <p:spPr>
          <a:xfrm>
            <a:off x="152400" y="132079"/>
            <a:ext cx="12700000" cy="1524001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Phylogenies and the fossil record</a:t>
            </a: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4" name="Group"/>
          <p:cNvGrpSpPr/>
          <p:nvPr/>
        </p:nvGrpSpPr>
        <p:grpSpPr>
          <a:xfrm>
            <a:off x="1408241" y="1821884"/>
            <a:ext cx="10188318" cy="6970114"/>
            <a:chOff x="0" y="0"/>
            <a:chExt cx="10188317" cy="6970113"/>
          </a:xfrm>
        </p:grpSpPr>
        <p:pic>
          <p:nvPicPr>
            <p:cNvPr id="46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38737"/>
              <a:ext cx="10188318" cy="64313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7542" y="0"/>
              <a:ext cx="2703632" cy="235613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463" name="Line"/>
            <p:cNvSpPr/>
            <p:nvPr/>
          </p:nvSpPr>
          <p:spPr>
            <a:xfrm>
              <a:off x="4158318" y="1755821"/>
              <a:ext cx="1247874" cy="12478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465" name="An example of node dating with BEAST from Subramanian et al (Biology Letters, 2013)"/>
          <p:cNvSpPr txBox="1"/>
          <p:nvPr/>
        </p:nvSpPr>
        <p:spPr>
          <a:xfrm>
            <a:off x="474495" y="9016150"/>
            <a:ext cx="11427513" cy="43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4200"/>
              </a:spcBef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An example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node dating</a:t>
            </a:r>
            <a:r>
              <a:t> with BEAST from Subramanian et al (Biology Letters, 2013)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otal evidence fossil d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Total evidence fossil dating</a:t>
            </a:r>
          </a:p>
        </p:txBody>
      </p:sp>
      <p:sp>
        <p:nvSpPr>
          <p:cNvPr id="470" name="We hav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We have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molecular data</a:t>
            </a:r>
            <a:r>
              <a:t> of extant species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morphological data</a:t>
            </a:r>
            <a:r>
              <a:t> of extant and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extinct</a:t>
            </a:r>
            <a:r>
              <a:t> species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fossil ages</a:t>
            </a:r>
            <a:r>
              <a:t> (or geological time intervals)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We want to use all this data to learn about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evolutionary history</a:t>
            </a:r>
            <a:r>
              <a:t> and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macroevolutionary processes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Bayesian statistical inference</a:t>
            </a:r>
            <a:r>
              <a:t> is our preferred method for learning about the world.</a:t>
            </a:r>
          </a:p>
        </p:txBody>
      </p:sp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Fossilized birth-death (FBD)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Fossilized birth-death (FBD) model</a:t>
            </a:r>
          </a:p>
        </p:txBody>
      </p:sp>
      <p:sp>
        <p:nvSpPr>
          <p:cNvPr id="474" name="Stadler 2010, Gavryushkina et al 2014…"/>
          <p:cNvSpPr txBox="1"/>
          <p:nvPr>
            <p:ph type="body" sz="half" idx="1"/>
          </p:nvPr>
        </p:nvSpPr>
        <p:spPr>
          <a:xfrm>
            <a:off x="6605843" y="2609850"/>
            <a:ext cx="6211284" cy="62865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200"/>
              </a:spcBef>
              <a:buSzTx/>
              <a:buNone/>
              <a:defRPr sz="2800"/>
            </a:pPr>
            <a:r>
              <a:t>Stadler 2010, Gavryushkina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et al</a:t>
            </a:r>
            <a:r>
              <a:t> 2014 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2800"/>
            </a:pPr>
            <a:r>
              <a:t>The process starts at time t</a:t>
            </a:r>
            <a:r>
              <a:rPr baseline="-10714" sz="1400"/>
              <a:t>or</a:t>
            </a:r>
            <a:r>
              <a:rPr baseline="-5357"/>
              <a:t> </a:t>
            </a:r>
            <a:r>
              <a:t>&gt; 0 and ends at time zero (present time). </a:t>
            </a:r>
          </a:p>
          <a:p>
            <a:pPr marL="562680" indent="-308680" defTabSz="457200">
              <a:spcBef>
                <a:spcPts val="1200"/>
              </a:spcBef>
              <a:defRPr sz="2800"/>
            </a:pPr>
            <a:r>
              <a:t>birth rate λ </a:t>
            </a:r>
          </a:p>
          <a:p>
            <a:pPr marL="562680" indent="-308680" defTabSz="457200">
              <a:spcBef>
                <a:spcPts val="1200"/>
              </a:spcBef>
              <a:defRPr sz="2800"/>
            </a:pPr>
            <a:r>
              <a:t>death rate μ</a:t>
            </a:r>
          </a:p>
          <a:p>
            <a:pPr marL="562680" indent="-308680" defTabSz="457200">
              <a:spcBef>
                <a:spcPts val="1200"/>
              </a:spcBef>
              <a:defRPr sz="2800"/>
            </a:pPr>
            <a:r>
              <a:t>sampling rate ψ</a:t>
            </a:r>
          </a:p>
          <a:p>
            <a:pPr marL="562680" indent="-308680" defTabSz="457200">
              <a:spcBef>
                <a:spcPts val="1200"/>
              </a:spcBef>
              <a:defRPr sz="2800"/>
            </a:pPr>
            <a:r>
              <a:t>sampling at present probability ρ </a:t>
            </a:r>
            <a:br/>
          </a:p>
          <a:p>
            <a:pPr marL="457200" indent="-457200" defTabSz="457200">
              <a:spcBef>
                <a:spcPts val="1200"/>
              </a:spcBef>
              <a:buSzTx/>
              <a:buNone/>
              <a:tabLst>
                <a:tab pos="139700" algn="l"/>
                <a:tab pos="457200" algn="l"/>
              </a:tabLst>
              <a:defRPr sz="2800"/>
            </a:pPr>
            <a:r>
              <a:t>Model parameters: </a:t>
            </a:r>
            <a:r>
              <a:rPr>
                <a:solidFill>
                  <a:srgbClr val="4C4CB3"/>
                </a:solidFill>
              </a:rPr>
              <a:t>η = (t</a:t>
            </a:r>
            <a:r>
              <a:rPr baseline="-10714" sz="1400">
                <a:solidFill>
                  <a:srgbClr val="4C4CB3"/>
                </a:solidFill>
              </a:rPr>
              <a:t>or</a:t>
            </a:r>
            <a:r>
              <a:rPr>
                <a:solidFill>
                  <a:srgbClr val="4C4CB3"/>
                </a:solidFill>
              </a:rPr>
              <a:t>, λ, μ, ψ, ρ). </a:t>
            </a:r>
            <a:endParaRPr>
              <a:solidFill>
                <a:srgbClr val="4C4CB3"/>
              </a:solidFill>
            </a:endParaRPr>
          </a:p>
          <a:p>
            <a:pPr marL="457200" indent="-457200" defTabSz="457200">
              <a:spcBef>
                <a:spcPts val="1200"/>
              </a:spcBef>
              <a:buSzTx/>
              <a:buNone/>
              <a:tabLst>
                <a:tab pos="139700" algn="l"/>
                <a:tab pos="457200" algn="l"/>
              </a:tabLst>
              <a:defRPr sz="2800"/>
            </a:pPr>
            <a:r>
              <a:t>All the parameters are identifiable. </a:t>
            </a:r>
          </a:p>
        </p:txBody>
      </p:sp>
      <p:sp>
        <p:nvSpPr>
          <p:cNvPr id="4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2397" y="2865547"/>
            <a:ext cx="4958327" cy="5775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Fossilized birth-death (FBD)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Fossilized birth-death (FBD) model</a:t>
            </a:r>
          </a:p>
        </p:txBody>
      </p:sp>
      <p:sp>
        <p:nvSpPr>
          <p:cNvPr id="4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346" y="2895905"/>
            <a:ext cx="10374108" cy="571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omputer models of DNA and foss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defRPr sz="5820"/>
            </a:pPr>
            <a:r>
              <a:t>Computer models of DNA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and fossils</a:t>
            </a:r>
          </a:p>
        </p:txBody>
      </p:sp>
      <p:pic>
        <p:nvPicPr>
          <p:cNvPr id="483" name="penguinTree.pdf" descr="penguin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1673335"/>
            <a:ext cx="11269965" cy="7845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Descent with modification in populations"/>
          <p:cNvSpPr txBox="1"/>
          <p:nvPr/>
        </p:nvSpPr>
        <p:spPr>
          <a:xfrm>
            <a:off x="2482750" y="502073"/>
            <a:ext cx="80393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3200"/>
            </a:lvl1pPr>
          </a:lstStyle>
          <a:p>
            <a:pPr/>
            <a:r>
              <a:t>Descent with modification in populations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6670" y="1301133"/>
            <a:ext cx="9890592" cy="8322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uman evolution and Homo naled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defRPr i="1"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i="0">
                <a:latin typeface="Helvetica Light"/>
                <a:ea typeface="Helvetica Light"/>
                <a:cs typeface="Helvetica Light"/>
                <a:sym typeface="Helvetica Light"/>
              </a:rPr>
              <a:t>Human evolution and </a:t>
            </a:r>
            <a:r>
              <a:t>Homo naledi</a:t>
            </a:r>
          </a:p>
        </p:txBody>
      </p:sp>
      <p:sp>
        <p:nvSpPr>
          <p:cNvPr id="4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7" name="Atlantic_Homo_naledi.jpg" descr="Atlantic_Homo_naled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8908" y="1927628"/>
            <a:ext cx="5759633" cy="7028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homo_naledi.jpg" descr="homo_naledi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984" y="1930144"/>
            <a:ext cx="6072499" cy="7023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an we date fossils using Bayesian phylogenetic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/>
            <a:r>
              <a:t>Can we date fossils using Bayesian phylogenetics?</a:t>
            </a:r>
          </a:p>
        </p:txBody>
      </p:sp>
      <p:sp>
        <p:nvSpPr>
          <p:cNvPr id="491" name="Given…"/>
          <p:cNvSpPr txBox="1"/>
          <p:nvPr>
            <p:ph type="body" idx="1"/>
          </p:nvPr>
        </p:nvSpPr>
        <p:spPr>
          <a:xfrm>
            <a:off x="952500" y="2035968"/>
            <a:ext cx="11099800" cy="6854032"/>
          </a:xfrm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2800"/>
              </a:spcBef>
              <a:defRPr sz="2448"/>
            </a:pPr>
            <a:r>
              <a:t>Given</a:t>
            </a:r>
          </a:p>
          <a:p>
            <a:pPr lvl="1" marL="604520" indent="-302260" defTabSz="397256">
              <a:spcBef>
                <a:spcPts val="2800"/>
              </a:spcBef>
              <a:defRPr sz="2448"/>
            </a:pPr>
            <a:r>
              <a:t>A reference set of fossils of known age, and</a:t>
            </a:r>
          </a:p>
          <a:p>
            <a:pPr lvl="1" marL="604520" indent="-302260" defTabSz="397256">
              <a:spcBef>
                <a:spcPts val="2800"/>
              </a:spcBef>
              <a:defRPr sz="2448"/>
            </a:pPr>
            <a:r>
              <a:t>A morphological characterization for reference fossils, and</a:t>
            </a:r>
          </a:p>
          <a:p>
            <a:pPr lvl="1" marL="604520" indent="-302260" defTabSz="397256">
              <a:spcBef>
                <a:spcPts val="2800"/>
              </a:spcBef>
              <a:defRPr sz="2448"/>
            </a:pPr>
            <a:r>
              <a:t>The FBD model of sampled ancestor trees</a:t>
            </a:r>
          </a:p>
          <a:p>
            <a:pPr lvl="1" marL="604520" indent="-302260" defTabSz="397256">
              <a:spcBef>
                <a:spcPts val="2800"/>
              </a:spcBef>
              <a:defRPr sz="2448"/>
            </a:pPr>
            <a:r>
              <a:t>A “clock-like” model of morphological evolution</a:t>
            </a:r>
          </a:p>
          <a:p>
            <a:pPr lvl="1" marL="604520" indent="-302260" defTabSz="397256">
              <a:spcBef>
                <a:spcPts val="2800"/>
              </a:spcBef>
              <a:defRPr sz="2448"/>
            </a:pPr>
            <a:r>
              <a:t>A morphological characterization of a related focal fossil of unknown age</a:t>
            </a:r>
          </a:p>
          <a:p>
            <a:pPr marL="0" indent="0" defTabSz="397256">
              <a:spcBef>
                <a:spcPts val="2800"/>
              </a:spcBef>
              <a:buSzTx/>
              <a:buNone/>
              <a:defRPr b="1" sz="2448">
                <a:latin typeface="Helvetica"/>
                <a:ea typeface="Helvetica"/>
                <a:cs typeface="Helvetica"/>
                <a:sym typeface="Helvetica"/>
              </a:defRPr>
            </a:pPr>
            <a:r>
              <a:t>Can the age of the focal fossil be estimated using Bayesian phylogenetic inference?</a:t>
            </a:r>
          </a:p>
          <a:p>
            <a:pPr marL="0" indent="0" defTabSz="397256">
              <a:spcBef>
                <a:spcPts val="2800"/>
              </a:spcBef>
              <a:buSzTx/>
              <a:buNone/>
              <a:defRPr b="1" sz="2448">
                <a:latin typeface="Helvetica"/>
                <a:ea typeface="Helvetica"/>
                <a:cs typeface="Helvetica"/>
                <a:sym typeface="Helvetica"/>
              </a:defRPr>
            </a:pPr>
            <a:r>
              <a:t>I tested this hypothesis on a penguin data set including 36 penguin fossils under a simple model of morphological evolution (M1) and a complex model (M8).</a:t>
            </a:r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Estimating the phylogenetic age of a fossi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z="5200"/>
            </a:lvl1pPr>
          </a:lstStyle>
          <a:p>
            <a:pPr/>
            <a:r>
              <a:t>Estimating the phylogenetic age of a fossil</a:t>
            </a:r>
          </a:p>
        </p:txBody>
      </p:sp>
      <p:sp>
        <p:nvSpPr>
          <p:cNvPr id="495" name="Bayesian phylogenetic age estimates for each of 36 penguin fossils plotted against their palaeontological age ranges."/>
          <p:cNvSpPr txBox="1"/>
          <p:nvPr>
            <p:ph type="body" sz="quarter" idx="1"/>
          </p:nvPr>
        </p:nvSpPr>
        <p:spPr>
          <a:xfrm>
            <a:off x="952500" y="7899400"/>
            <a:ext cx="11099800" cy="1524001"/>
          </a:xfrm>
          <a:prstGeom prst="rect">
            <a:avLst/>
          </a:prstGeom>
        </p:spPr>
        <p:txBody>
          <a:bodyPr/>
          <a:lstStyle>
            <a:lvl1pPr marL="0" indent="0" defTabSz="514095">
              <a:spcBef>
                <a:spcPts val="3600"/>
              </a:spcBef>
              <a:buSzTx/>
              <a:buNone/>
              <a:defRPr sz="3168"/>
            </a:lvl1pPr>
          </a:lstStyle>
          <a:p>
            <a:pPr/>
            <a:r>
              <a:t>Bayesian phylogenetic age estimates for each of 36 penguin fossils plotted against their palaeontological age ranges.</a:t>
            </a:r>
          </a:p>
        </p:txBody>
      </p:sp>
      <p:sp>
        <p:nvSpPr>
          <p:cNvPr id="4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7" name="Figure1.pdf" descr="Figur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473" y="1780125"/>
            <a:ext cx="11529854" cy="5863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Estimating the phylogenetic age of a fossi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z="5200"/>
            </a:lvl1pPr>
          </a:lstStyle>
          <a:p>
            <a:pPr/>
            <a:r>
              <a:t>Estimating the phylogenetic age of a fossil</a:t>
            </a:r>
          </a:p>
        </p:txBody>
      </p:sp>
      <p:sp>
        <p:nvSpPr>
          <p:cNvPr id="500" name="Marginal posterior histograms for phylogenetic age estimates of each of the 18 penguin fossils younger than 30Myr using M8."/>
          <p:cNvSpPr txBox="1"/>
          <p:nvPr>
            <p:ph type="body" sz="quarter" idx="1"/>
          </p:nvPr>
        </p:nvSpPr>
        <p:spPr>
          <a:xfrm>
            <a:off x="952500" y="7899400"/>
            <a:ext cx="11099800" cy="1524001"/>
          </a:xfrm>
          <a:prstGeom prst="rect">
            <a:avLst/>
          </a:prstGeom>
        </p:spPr>
        <p:txBody>
          <a:bodyPr/>
          <a:lstStyle/>
          <a:p>
            <a:pPr marL="0" indent="0" defTabSz="514095">
              <a:spcBef>
                <a:spcPts val="3600"/>
              </a:spcBef>
              <a:buSzTx/>
              <a:buNone/>
              <a:defRPr sz="3168"/>
            </a:pPr>
            <a:r>
              <a:t>Marginal posterior histograms for phylogenetic age estimates of each of the 18 penguin fossils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younger</a:t>
            </a:r>
            <a:r>
              <a:t> than 30Myr using M8.</a:t>
            </a:r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2" name="8_fossilDatingHist_younger_wide.pdf" descr="8_fossilDatingHist_younger_wid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60" y="1751330"/>
            <a:ext cx="12501880" cy="6250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123 Canid foss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123 Canid fossils</a:t>
            </a:r>
          </a:p>
        </p:txBody>
      </p:sp>
      <p:sp>
        <p:nvSpPr>
          <p:cNvPr id="505" name="Bayesian phylogenetic ages for each of 123 canid fossils plotted against palaeontological ages, under M1."/>
          <p:cNvSpPr txBox="1"/>
          <p:nvPr>
            <p:ph type="body" sz="quarter" idx="1"/>
          </p:nvPr>
        </p:nvSpPr>
        <p:spPr>
          <a:xfrm>
            <a:off x="952500" y="7899400"/>
            <a:ext cx="11099800" cy="1524001"/>
          </a:xfrm>
          <a:prstGeom prst="rect">
            <a:avLst/>
          </a:prstGeom>
        </p:spPr>
        <p:txBody>
          <a:bodyPr/>
          <a:lstStyle>
            <a:lvl1pPr marL="0" indent="0" defTabSz="537463">
              <a:spcBef>
                <a:spcPts val="3800"/>
              </a:spcBef>
              <a:buSzTx/>
              <a:buNone/>
              <a:defRPr sz="3312"/>
            </a:lvl1pPr>
          </a:lstStyle>
          <a:p>
            <a:pPr/>
            <a:r>
              <a:t>Bayesian phylogenetic ages for each of 123 canid fossils plotted against palaeontological ages, under M1.</a:t>
            </a:r>
          </a:p>
        </p:txBody>
      </p:sp>
      <p:sp>
        <p:nvSpPr>
          <p:cNvPr id="5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7" name="1c_phyloAgeVsGeoAge.pdf" descr="1c_phyloAgeVsGeo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450" y="1549400"/>
            <a:ext cx="6356350" cy="6356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ardi_crop.jpg" descr="ardi_crop.jpg"/>
          <p:cNvPicPr>
            <a:picLocks noChangeAspect="1"/>
          </p:cNvPicPr>
          <p:nvPr/>
        </p:nvPicPr>
        <p:blipFill>
          <a:blip r:embed="rId2">
            <a:extLst/>
          </a:blip>
          <a:srcRect l="0" t="0" r="1400" b="0"/>
          <a:stretch>
            <a:fillRect/>
          </a:stretch>
        </p:blipFill>
        <p:spPr>
          <a:xfrm>
            <a:off x="241300" y="1308100"/>
            <a:ext cx="12522200" cy="713740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ontroversies in human evolution: Ardipithecus ramid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44677">
              <a:defRPr sz="4719"/>
            </a:pPr>
            <a:r>
              <a:t>Controversies in human evolution: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Ardipithecus ramidus</a:t>
            </a:r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“Ardi”, 4.4My old species was described as the oldest fossil relative on the human lineage, a hominin."/>
          <p:cNvSpPr txBox="1"/>
          <p:nvPr>
            <p:ph type="body" sz="quarter" idx="1"/>
          </p:nvPr>
        </p:nvSpPr>
        <p:spPr>
          <a:xfrm>
            <a:off x="952500" y="8267700"/>
            <a:ext cx="11099800" cy="1524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/>
            </a:pPr>
            <a:r>
              <a:t>“Ardi”, 4.4My old species was described as the oldest fossil relative on the human lineage, a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hominin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roup"/>
          <p:cNvGrpSpPr/>
          <p:nvPr/>
        </p:nvGrpSpPr>
        <p:grpSpPr>
          <a:xfrm>
            <a:off x="2618415" y="1741169"/>
            <a:ext cx="8522778" cy="6824149"/>
            <a:chOff x="0" y="0"/>
            <a:chExt cx="8522776" cy="6824147"/>
          </a:xfrm>
        </p:grpSpPr>
        <p:pic>
          <p:nvPicPr>
            <p:cNvPr id="514" name="homininTree.pdf" descr="homininTre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6093"/>
            <a:stretch>
              <a:fillRect/>
            </a:stretch>
          </p:blipFill>
          <p:spPr>
            <a:xfrm>
              <a:off x="0" y="430042"/>
              <a:ext cx="8522777" cy="63941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5" name="homininTree.pdf" descr="homininTre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4970" r="14203" b="0"/>
            <a:stretch>
              <a:fillRect/>
            </a:stretch>
          </p:blipFill>
          <p:spPr>
            <a:xfrm>
              <a:off x="13272" y="0"/>
              <a:ext cx="7312287" cy="3424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7" name="Ardi more closely related to chimpanze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Ardi more closely related to chimpanzee?</a:t>
            </a: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xfrm>
            <a:off x="13248537" y="9226550"/>
            <a:ext cx="36850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9" name="Oval"/>
          <p:cNvSpPr/>
          <p:nvPr/>
        </p:nvSpPr>
        <p:spPr>
          <a:xfrm>
            <a:off x="5190370" y="7863840"/>
            <a:ext cx="1270001" cy="546101"/>
          </a:xfrm>
          <a:prstGeom prst="ellipse">
            <a:avLst/>
          </a:prstGeom>
          <a:solidFill>
            <a:schemeClr val="accent5">
              <a:alpha val="19798"/>
            </a:schemeClr>
          </a:solidFill>
          <a:ln w="25400">
            <a:solidFill>
              <a:srgbClr val="000000">
                <a:alpha val="19798"/>
              </a:srgb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52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7392" t="0" r="27392" b="0"/>
          <a:stretch>
            <a:fillRect/>
          </a:stretch>
        </p:blipFill>
        <p:spPr>
          <a:xfrm>
            <a:off x="10008404" y="3014930"/>
            <a:ext cx="585709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4890" y="6957625"/>
            <a:ext cx="772815" cy="709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ardi_full.jpg" descr="ardi_full.jpg"/>
          <p:cNvPicPr>
            <a:picLocks noChangeAspect="1"/>
          </p:cNvPicPr>
          <p:nvPr/>
        </p:nvPicPr>
        <p:blipFill>
          <a:blip r:embed="rId5">
            <a:extLst/>
          </a:blip>
          <a:srcRect l="3089" t="0" r="27806" b="0"/>
          <a:stretch>
            <a:fillRect/>
          </a:stretch>
        </p:blipFill>
        <p:spPr>
          <a:xfrm>
            <a:off x="5598160" y="8459072"/>
            <a:ext cx="454482" cy="1143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Final Persp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Perspectives</a:t>
            </a:r>
          </a:p>
        </p:txBody>
      </p:sp>
      <p:sp>
        <p:nvSpPr>
          <p:cNvPr id="525" name="Evolutionary biology has become a multidisciplinary analytical science, with major input from computer scientists, statisticians, mathematicians and physicists.…"/>
          <p:cNvSpPr txBox="1"/>
          <p:nvPr>
            <p:ph type="body" idx="1"/>
          </p:nvPr>
        </p:nvSpPr>
        <p:spPr>
          <a:xfrm>
            <a:off x="220729" y="2609850"/>
            <a:ext cx="12563342" cy="6286500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Evolutionary biology has become a multidisciplinary analytical science</a:t>
            </a:r>
            <a:r>
              <a:t>, with major input from computer scientists, statisticians, mathematicians and physicists.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Evolutionary biology is not just an historical science</a:t>
            </a:r>
            <a:r>
              <a:t>. Rapidly evolving natural systems, low-cost high-throughput sequencing and high-throughput automated experimental evolution platforms, all add up to the potential to close the loop between experimental and theoretical evolutionary biology.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 common set of evolutionary modelling principles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can inform</a:t>
            </a:r>
            <a:r>
              <a:t> us on diverse questions including human population history, recombination rates in E. coli and the age of fossils.</a:t>
            </a:r>
          </a:p>
        </p:txBody>
      </p:sp>
      <p:sp>
        <p:nvSpPr>
          <p:cNvPr id="5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4taxa.pdf" descr="4tax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1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15 possible trees of 4 individuals/species"/>
          <p:cNvSpPr txBox="1"/>
          <p:nvPr/>
        </p:nvSpPr>
        <p:spPr>
          <a:xfrm>
            <a:off x="4028737" y="8675369"/>
            <a:ext cx="494732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15 possible trees of 4 individuals/species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5taxa.pdf" descr="5tax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1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105 possible trees of 5 individuals/species"/>
          <p:cNvSpPr txBox="1"/>
          <p:nvPr/>
        </p:nvSpPr>
        <p:spPr>
          <a:xfrm>
            <a:off x="4028737" y="8675369"/>
            <a:ext cx="509565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105 possible trees of 5 individuals/species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6taxa.pdf" descr="6tax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19200"/>
            <a:ext cx="13004801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945 possible trees of 6 individuals/species"/>
          <p:cNvSpPr txBox="1"/>
          <p:nvPr/>
        </p:nvSpPr>
        <p:spPr>
          <a:xfrm>
            <a:off x="3954574" y="8939529"/>
            <a:ext cx="509565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945 possible trees of 6 individuals/species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How many trees are there?"/>
          <p:cNvSpPr txBox="1"/>
          <p:nvPr>
            <p:ph type="title"/>
          </p:nvPr>
        </p:nvSpPr>
        <p:spPr>
          <a:xfrm>
            <a:off x="469900" y="838200"/>
            <a:ext cx="12065000" cy="12700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many trees are there?</a:t>
            </a:r>
          </a:p>
        </p:txBody>
      </p:sp>
      <p:pic>
        <p:nvPicPr>
          <p:cNvPr id="360" name="HowManyTreesAreThere_Slide.pdf" descr="HowManyTreesAreThere_Slide.pdf"/>
          <p:cNvPicPr>
            <a:picLocks noChangeAspect="1"/>
          </p:cNvPicPr>
          <p:nvPr/>
        </p:nvPicPr>
        <p:blipFill>
          <a:blip r:embed="rId2">
            <a:extLst/>
          </a:blip>
          <a:srcRect l="0" t="30096" r="0" b="13719"/>
          <a:stretch>
            <a:fillRect/>
          </a:stretch>
        </p:blipFill>
        <p:spPr>
          <a:xfrm>
            <a:off x="152920" y="2943225"/>
            <a:ext cx="12698884" cy="536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treeoflife.jpg" descr="treeoflife.jpg"/>
          <p:cNvPicPr>
            <a:picLocks noChangeAspect="1"/>
          </p:cNvPicPr>
          <p:nvPr/>
        </p:nvPicPr>
        <p:blipFill>
          <a:blip r:embed="rId2">
            <a:extLst/>
          </a:blip>
          <a:srcRect l="1193" t="0" r="2476" b="2618"/>
          <a:stretch>
            <a:fillRect/>
          </a:stretch>
        </p:blipFill>
        <p:spPr>
          <a:xfrm>
            <a:off x="2790163" y="34925"/>
            <a:ext cx="7175501" cy="968375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Computing Darwin’s Tree of Life"/>
          <p:cNvSpPr/>
          <p:nvPr>
            <p:ph type="title" idx="4294967295"/>
          </p:nvPr>
        </p:nvSpPr>
        <p:spPr>
          <a:xfrm>
            <a:off x="759419" y="4381500"/>
            <a:ext cx="11485962" cy="838200"/>
          </a:xfrm>
          <a:prstGeom prst="rect">
            <a:avLst/>
          </a:prstGeom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>
            <a:noAutofit/>
          </a:bodyPr>
          <a:lstStyle>
            <a:lvl1pPr>
              <a:defRPr b="0" sz="4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Computing Darwin’s Tree of Life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Bayesian reconstruction of phylogenetic trees Yang &amp; Rannala (1997), Mau, Newton &amp; Larget (1998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50520">
              <a:defRPr sz="4800"/>
            </a:pPr>
            <a:r>
              <a:t>Bayesian reconstruction of phylogenetic trees</a:t>
            </a:r>
          </a:p>
          <a:p>
            <a:pPr defTabSz="350520">
              <a:defRPr sz="2160"/>
            </a:pPr>
            <a:r>
              <a:t>Yang &amp; Rannala (1997), Mau, Newton &amp; Larget (1998)</a:t>
            </a:r>
          </a:p>
        </p:txBody>
      </p:sp>
      <p:sp>
        <p:nvSpPr>
          <p:cNvPr id="366" name="What we really want is the probability of the tree given the data.…"/>
          <p:cNvSpPr txBox="1"/>
          <p:nvPr>
            <p:ph type="body" sz="quarter" idx="1"/>
          </p:nvPr>
        </p:nvSpPr>
        <p:spPr>
          <a:xfrm>
            <a:off x="952500" y="1880273"/>
            <a:ext cx="11099800" cy="2064521"/>
          </a:xfrm>
          <a:prstGeom prst="rect">
            <a:avLst/>
          </a:prstGeom>
        </p:spPr>
        <p:txBody>
          <a:bodyPr/>
          <a:lstStyle/>
          <a:p>
            <a:pPr marL="0" indent="0" defTabSz="543305">
              <a:spcBef>
                <a:spcPts val="3900"/>
              </a:spcBef>
              <a:buSzTx/>
              <a:buNone/>
              <a:defRPr sz="2976"/>
            </a:pPr>
            <a:r>
              <a:t>What we really want is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probability of the tree</a:t>
            </a:r>
            <a:r>
              <a:t> given the data.</a:t>
            </a:r>
          </a:p>
          <a:p>
            <a:pPr marL="0" indent="0" defTabSz="543305">
              <a:spcBef>
                <a:spcPts val="3900"/>
              </a:spcBef>
              <a:buSzTx/>
              <a:buNone/>
              <a:defRPr sz="2976"/>
            </a:pPr>
            <a:r>
              <a:t>We can compute that from the likelihood using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Bayes Theorem</a:t>
            </a:r>
            <a:r>
              <a:t>:</a:t>
            </a:r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xfrm>
            <a:off x="12509449" y="92646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" name="This is known as the Posterior probability of the tree.  Using the Markov chain Monte Carlo algorithm we can produce a sample of trees that have high posterior probability."/>
          <p:cNvSpPr txBox="1"/>
          <p:nvPr/>
        </p:nvSpPr>
        <p:spPr>
          <a:xfrm>
            <a:off x="711200" y="7518400"/>
            <a:ext cx="11582400" cy="157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spcBef>
                <a:spcPts val="2400"/>
              </a:spcBef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This is known as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Posterior probability</a:t>
            </a:r>
            <a:r>
              <a:t> of the tree.  Using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Markov chain Monte Carlo algorithm</a:t>
            </a:r>
            <a:r>
              <a:t> we can produce a sample of trees that have high posterior probability.</a:t>
            </a:r>
          </a:p>
        </p:txBody>
      </p:sp>
      <p:pic>
        <p:nvPicPr>
          <p:cNvPr id="369" name="PosteriorProbability.pdf" descr="PosteriorProbabil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4282690"/>
            <a:ext cx="11417300" cy="2940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